
<file path=[Content_Types].xml><?xml version="1.0" encoding="utf-8"?>
<Types xmlns="http://schemas.openxmlformats.org/package/2006/content-types">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0" Type="http://schemas.openxmlformats.org/officeDocument/2006/relationships/slide" Target="slides/slide45.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16685731db9_1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16685731db9_1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9b9bd14fcd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9b9bd14fcd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Amazon model looked at resumes to make hiring decisions.</a:t>
            </a:r>
            <a:endParaRPr/>
          </a:p>
          <a:p>
            <a:pPr indent="-298450" lvl="0" marL="457200" rtl="0" algn="l">
              <a:spcBef>
                <a:spcPts val="0"/>
              </a:spcBef>
              <a:spcAft>
                <a:spcPts val="0"/>
              </a:spcAft>
              <a:buSzPts val="1100"/>
              <a:buChar char="-"/>
            </a:pPr>
            <a:r>
              <a:rPr lang="en"/>
              <a:t>COMPAS looked at survey responses to evaluate risk of repeating a crime, and judges used it to inform sentencing decisions.</a:t>
            </a:r>
            <a:endParaRPr/>
          </a:p>
          <a:p>
            <a:pPr indent="-298450" lvl="0" marL="457200" rtl="0" algn="l">
              <a:spcBef>
                <a:spcPts val="0"/>
              </a:spcBef>
              <a:spcAft>
                <a:spcPts val="0"/>
              </a:spcAft>
              <a:buSzPts val="1100"/>
              <a:buChar char="-"/>
            </a:pPr>
            <a:r>
              <a:rPr lang="en"/>
              <a:t>COMPAS has been being used by judges to help them make their decisions since 2016. Algorithms can have serious consequences.</a:t>
            </a:r>
            <a:endParaRPr/>
          </a:p>
          <a:p>
            <a:pPr indent="-298450" lvl="0" marL="457200" rtl="0" algn="l">
              <a:spcBef>
                <a:spcPts val="0"/>
              </a:spcBef>
              <a:spcAft>
                <a:spcPts val="0"/>
              </a:spcAft>
              <a:buSzPts val="1100"/>
              <a:buChar char="-"/>
            </a:pPr>
            <a:r>
              <a:rPr lang="en"/>
              <a:t>In both cases, algorithms were designed specifically </a:t>
            </a:r>
            <a:r>
              <a:rPr i="1" lang="en"/>
              <a:t>not</a:t>
            </a:r>
            <a:r>
              <a:rPr lang="en"/>
              <a:t> not be biased. Resumes didn’t specify gender, surveys didn’t ask about race. Other variables were correlated with these features.</a:t>
            </a:r>
            <a:endParaRPr/>
          </a:p>
          <a:p>
            <a:pPr indent="-298450" lvl="0" marL="457200" rtl="0" algn="l">
              <a:spcBef>
                <a:spcPts val="0"/>
              </a:spcBef>
              <a:spcAft>
                <a:spcPts val="0"/>
              </a:spcAft>
              <a:buSzPts val="1100"/>
              <a:buChar char="-"/>
            </a:pPr>
            <a:r>
              <a:rPr lang="en"/>
              <a:t>In surveys, easy to see how survey questions could be correlated with race (e.g. where you grew up).</a:t>
            </a:r>
            <a:endParaRPr/>
          </a:p>
          <a:p>
            <a:pPr indent="-298450" lvl="0" marL="457200" rtl="0" algn="l">
              <a:spcBef>
                <a:spcPts val="0"/>
              </a:spcBef>
              <a:spcAft>
                <a:spcPts val="0"/>
              </a:spcAft>
              <a:buSzPts val="1100"/>
              <a:buChar char="-"/>
            </a:pPr>
            <a:r>
              <a:rPr lang="en"/>
              <a:t>In resumes, where do you think the bias came from? Language. Men used more masculin terms such as “executed” and “captured”</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16685731db9_1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16685731db9_1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9dc49643a0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9dc49643a0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Finding parameters (e.g. weights in a linear regression model) that minimize some cost function. If cost function is the mean squared error between your model’s predictions and the true values, then this is what we are trying to minimize using optimization techniques.</a:t>
            </a:r>
            <a:endParaRPr/>
          </a:p>
          <a:p>
            <a:pPr indent="-298450" lvl="0" marL="457200" rtl="0" algn="l">
              <a:spcBef>
                <a:spcPts val="0"/>
              </a:spcBef>
              <a:spcAft>
                <a:spcPts val="0"/>
              </a:spcAft>
              <a:buSzPts val="1100"/>
              <a:buChar char="-"/>
            </a:pPr>
            <a:r>
              <a:rPr lang="en"/>
              <a:t>Will talk about one optimization technique which is the most popular and underlies how learning is done in most machine learning models: gradient descent.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1210d2ec8b5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1210d2ec8b5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1210d2ec8b5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1210d2ec8b5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b415bb8cf7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b415bb8cf7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1210d2ec8b5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1210d2ec8b5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9dc49643a0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9dc49643a0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9dc49643a0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9dc49643a0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g96cbaa91e4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96cbaa91e4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9dc49643a0_0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9dc49643a0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9dc49643a0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9dc49643a0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9dc49643a0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9dc49643a0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9dc49643a0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9dc49643a0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9dc49643a0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9dc49643a0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9dc49643a0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9dc49643a0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9dc49643a0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9dc49643a0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Stochastic means random. Stochastic gradient descent gets its name from randomly picking a data point for each update.</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9dc49643a0_0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9dc49643a0_0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b415bb8cf7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b415bb8cf7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9dc49643a0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9dc49643a0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9dc49643a0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9dc49643a0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9dc49643a0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9dc49643a0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9dc49643a0_0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9dc49643a0_0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9dc49643a0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9dc49643a0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9dc49643a0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9dc49643a0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9dc49643a0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9dc49643a0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9dc49643a0_0_1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9dc49643a0_0_1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9dc49643a0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9dc49643a0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9dc49643a0_0_2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9dc49643a0_0_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9dc49643a0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9dc49643a0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9dc49643a0_0_2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0" name="Google Shape;390;g9dc49643a0_0_2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16685731db9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16685731db9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9dc49643a0_0_2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9dc49643a0_0_2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9dc49643a0_0_2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3" name="Google Shape;403;g9dc49643a0_0_2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g9b9bd14fcd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0" name="Google Shape;410;g9b9bd14fcd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Since encourages weights to actually get set to 0, can be used for feature selection</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g9b9bd14fcd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7" name="Google Shape;417;g9b9bd14fcd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9b9bd14fcd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4" name="Google Shape;424;g9b9bd14fcd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9b9bd14fcd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0" name="Google Shape;430;g9b9bd14fcd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16685731db9_1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16685731db9_1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16685731db9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16685731db9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16685731db9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16685731db9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16685731db9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16685731db9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16685731db9_1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16685731db9_1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lnSpc>
                <a:spcPct val="150000"/>
              </a:lnSpc>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50000"/>
              </a:lnSpc>
              <a:spcBef>
                <a:spcPts val="0"/>
              </a:spcBef>
              <a:spcAft>
                <a:spcPts val="0"/>
              </a:spcAft>
              <a:buSzPts val="1800"/>
              <a:buChar char="●"/>
              <a:defRPr sz="1800"/>
            </a:lvl1pPr>
            <a:lvl2pPr indent="-317500" lvl="1" marL="914400">
              <a:lnSpc>
                <a:spcPct val="115000"/>
              </a:lnSpc>
              <a:spcBef>
                <a:spcPts val="1600"/>
              </a:spcBef>
              <a:spcAft>
                <a:spcPts val="0"/>
              </a:spcAft>
              <a:buSzPts val="1400"/>
              <a:buChar char="○"/>
              <a:defRPr/>
            </a:lvl2pPr>
            <a:lvl3pPr indent="-317500" lvl="2" marL="1371600">
              <a:lnSpc>
                <a:spcPct val="115000"/>
              </a:lnSpc>
              <a:spcBef>
                <a:spcPts val="1600"/>
              </a:spcBef>
              <a:spcAft>
                <a:spcPts val="0"/>
              </a:spcAft>
              <a:buSzPts val="1400"/>
              <a:buChar char="■"/>
              <a:defRPr/>
            </a:lvl3pPr>
            <a:lvl4pPr indent="-317500" lvl="3" marL="1828800">
              <a:lnSpc>
                <a:spcPct val="115000"/>
              </a:lnSpc>
              <a:spcBef>
                <a:spcPts val="1600"/>
              </a:spcBef>
              <a:spcAft>
                <a:spcPts val="0"/>
              </a:spcAft>
              <a:buSzPts val="1400"/>
              <a:buChar char="●"/>
              <a:defRPr/>
            </a:lvl4pPr>
            <a:lvl5pPr indent="-317500" lvl="4" marL="2286000">
              <a:lnSpc>
                <a:spcPct val="115000"/>
              </a:lnSpc>
              <a:spcBef>
                <a:spcPts val="1600"/>
              </a:spcBef>
              <a:spcAft>
                <a:spcPts val="0"/>
              </a:spcAft>
              <a:buSzPts val="1400"/>
              <a:buChar char="○"/>
              <a:defRPr/>
            </a:lvl5pPr>
            <a:lvl6pPr indent="-317500" lvl="5" marL="2743200">
              <a:lnSpc>
                <a:spcPct val="115000"/>
              </a:lnSpc>
              <a:spcBef>
                <a:spcPts val="1600"/>
              </a:spcBef>
              <a:spcAft>
                <a:spcPts val="0"/>
              </a:spcAft>
              <a:buSzPts val="1400"/>
              <a:buChar char="■"/>
              <a:defRPr/>
            </a:lvl6pPr>
            <a:lvl7pPr indent="-317500" lvl="6" marL="3200400">
              <a:lnSpc>
                <a:spcPct val="115000"/>
              </a:lnSpc>
              <a:spcBef>
                <a:spcPts val="1600"/>
              </a:spcBef>
              <a:spcAft>
                <a:spcPts val="0"/>
              </a:spcAft>
              <a:buSzPts val="1400"/>
              <a:buChar char="●"/>
              <a:defRPr/>
            </a:lvl7pPr>
            <a:lvl8pPr indent="-317500" lvl="7" marL="3657600">
              <a:lnSpc>
                <a:spcPct val="115000"/>
              </a:lnSpc>
              <a:spcBef>
                <a:spcPts val="1600"/>
              </a:spcBef>
              <a:spcAft>
                <a:spcPts val="0"/>
              </a:spcAft>
              <a:buSzPts val="1400"/>
              <a:buChar char="○"/>
              <a:defRPr/>
            </a:lvl8pPr>
            <a:lvl9pPr indent="-317500" lvl="8" marL="4114800">
              <a:lnSpc>
                <a:spcPct val="115000"/>
              </a:lnSpc>
              <a:spcBef>
                <a:spcPts val="1600"/>
              </a:spcBef>
              <a:spcAft>
                <a:spcPts val="1600"/>
              </a:spcAft>
              <a:buSzPts val="1400"/>
              <a:buChar char="■"/>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hyperlink" Target="https://www.ted.com/talks/joy_buolamwini_how_i_m_fighting_bias_in_algorithms#t-496269" TargetMode="External"/><Relationship Id="rId4" Type="http://schemas.openxmlformats.org/officeDocument/2006/relationships/hyperlink" Target="https://www.kaggle.com/learn/intro-to-ai-ethics"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0.gif"/><Relationship Id="rId4" Type="http://schemas.openxmlformats.org/officeDocument/2006/relationships/image" Target="../media/image5.gif"/><Relationship Id="rId5" Type="http://schemas.openxmlformats.org/officeDocument/2006/relationships/image" Target="../media/image30.gi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9.gif"/><Relationship Id="rId4" Type="http://schemas.openxmlformats.org/officeDocument/2006/relationships/image" Target="../media/image11.png"/><Relationship Id="rId5" Type="http://schemas.openxmlformats.org/officeDocument/2006/relationships/image" Target="../media/image25.gif"/><Relationship Id="rId6" Type="http://schemas.openxmlformats.org/officeDocument/2006/relationships/image" Target="../media/image6.gif"/><Relationship Id="rId7" Type="http://schemas.openxmlformats.org/officeDocument/2006/relationships/image" Target="../media/image4.gif"/><Relationship Id="rId8" Type="http://schemas.openxmlformats.org/officeDocument/2006/relationships/image" Target="../media/image2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4.png"/><Relationship Id="rId4" Type="http://schemas.openxmlformats.org/officeDocument/2006/relationships/image" Target="../media/image17.png"/><Relationship Id="rId5" Type="http://schemas.openxmlformats.org/officeDocument/2006/relationships/image" Target="../media/image13.gi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8.png"/><Relationship Id="rId4" Type="http://schemas.openxmlformats.org/officeDocument/2006/relationships/image" Target="../media/image25.gif"/><Relationship Id="rId9" Type="http://schemas.openxmlformats.org/officeDocument/2006/relationships/image" Target="../media/image15.gif"/><Relationship Id="rId5" Type="http://schemas.openxmlformats.org/officeDocument/2006/relationships/image" Target="../media/image6.gif"/><Relationship Id="rId6" Type="http://schemas.openxmlformats.org/officeDocument/2006/relationships/image" Target="../media/image4.gif"/><Relationship Id="rId7" Type="http://schemas.openxmlformats.org/officeDocument/2006/relationships/image" Target="../media/image20.gif"/><Relationship Id="rId8" Type="http://schemas.openxmlformats.org/officeDocument/2006/relationships/image" Target="../media/image31.gi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6.png"/><Relationship Id="rId4" Type="http://schemas.openxmlformats.org/officeDocument/2006/relationships/image" Target="../media/image25.gif"/><Relationship Id="rId11" Type="http://schemas.openxmlformats.org/officeDocument/2006/relationships/image" Target="../media/image35.gif"/><Relationship Id="rId10" Type="http://schemas.openxmlformats.org/officeDocument/2006/relationships/image" Target="../media/image22.gif"/><Relationship Id="rId9" Type="http://schemas.openxmlformats.org/officeDocument/2006/relationships/image" Target="../media/image21.gif"/><Relationship Id="rId5" Type="http://schemas.openxmlformats.org/officeDocument/2006/relationships/image" Target="../media/image6.gif"/><Relationship Id="rId6" Type="http://schemas.openxmlformats.org/officeDocument/2006/relationships/image" Target="../media/image4.gif"/><Relationship Id="rId7" Type="http://schemas.openxmlformats.org/officeDocument/2006/relationships/image" Target="../media/image19.gif"/><Relationship Id="rId8" Type="http://schemas.openxmlformats.org/officeDocument/2006/relationships/image" Target="../media/image24.gi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3.png"/><Relationship Id="rId4" Type="http://schemas.openxmlformats.org/officeDocument/2006/relationships/image" Target="../media/image28.png"/><Relationship Id="rId5" Type="http://schemas.openxmlformats.org/officeDocument/2006/relationships/image" Target="../media/image4.gif"/><Relationship Id="rId6" Type="http://schemas.openxmlformats.org/officeDocument/2006/relationships/image" Target="../media/image25.gif"/><Relationship Id="rId7" Type="http://schemas.openxmlformats.org/officeDocument/2006/relationships/image" Target="../media/image6.gi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43.png"/><Relationship Id="rId4" Type="http://schemas.openxmlformats.org/officeDocument/2006/relationships/image" Target="../media/image4.gif"/><Relationship Id="rId5" Type="http://schemas.openxmlformats.org/officeDocument/2006/relationships/image" Target="../media/image25.gif"/><Relationship Id="rId6" Type="http://schemas.openxmlformats.org/officeDocument/2006/relationships/image" Target="../media/image6.gif"/><Relationship Id="rId7" Type="http://schemas.openxmlformats.org/officeDocument/2006/relationships/image" Target="../media/image32.png"/><Relationship Id="rId8" Type="http://schemas.openxmlformats.org/officeDocument/2006/relationships/image" Target="../media/image3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36.gif"/><Relationship Id="rId4" Type="http://schemas.openxmlformats.org/officeDocument/2006/relationships/image" Target="../media/image27.gi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3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4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3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4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3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4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4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3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4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image" Target="../media/image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46.gi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40.gi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44.gif"/></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49.png"/><Relationship Id="rId4" Type="http://schemas.openxmlformats.org/officeDocument/2006/relationships/image" Target="../media/image5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image" Target="../media/image1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W4D4</a:t>
            </a:r>
            <a:endParaRPr/>
          </a:p>
        </p:txBody>
      </p:sp>
      <p:sp>
        <p:nvSpPr>
          <p:cNvPr id="55" name="Google Shape;55;p13"/>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Optimization</a:t>
            </a:r>
            <a:endParaRPr/>
          </a:p>
        </p:txBody>
      </p:sp>
      <p:sp>
        <p:nvSpPr>
          <p:cNvPr id="56" name="Google Shape;56;p13"/>
          <p:cNvSpPr txBox="1"/>
          <p:nvPr/>
        </p:nvSpPr>
        <p:spPr>
          <a:xfrm>
            <a:off x="1881750" y="4239800"/>
            <a:ext cx="5380500" cy="692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Instructor: Mark Cassar</a:t>
            </a:r>
            <a:endParaRPr/>
          </a:p>
          <a:p>
            <a:pPr indent="0" lvl="0" marL="0" rtl="0" algn="ctr">
              <a:spcBef>
                <a:spcPts val="0"/>
              </a:spcBef>
              <a:spcAft>
                <a:spcPts val="0"/>
              </a:spcAft>
              <a:buNone/>
            </a:pPr>
            <a:r>
              <a:rPr lang="en"/>
              <a:t>Slightly modified version of original slides by: </a:t>
            </a:r>
            <a:endParaRPr/>
          </a:p>
          <a:p>
            <a:pPr indent="0" lvl="0" marL="0" rtl="0" algn="ctr">
              <a:spcBef>
                <a:spcPts val="0"/>
              </a:spcBef>
              <a:spcAft>
                <a:spcPts val="0"/>
              </a:spcAft>
              <a:buNone/>
            </a:pPr>
            <a:r>
              <a:rPr lang="en"/>
              <a:t>Eric Elmoznino</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pic>
        <p:nvPicPr>
          <p:cNvPr id="103" name="Google Shape;103;p22"/>
          <p:cNvPicPr preferRelativeResize="0"/>
          <p:nvPr/>
        </p:nvPicPr>
        <p:blipFill>
          <a:blip r:embed="rId3">
            <a:alphaModFix/>
          </a:blip>
          <a:stretch>
            <a:fillRect/>
          </a:stretch>
        </p:blipFill>
        <p:spPr>
          <a:xfrm>
            <a:off x="1585725" y="152400"/>
            <a:ext cx="5798835" cy="48387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2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Machine learning at its worst</a:t>
            </a:r>
            <a:endParaRPr/>
          </a:p>
        </p:txBody>
      </p:sp>
      <p:sp>
        <p:nvSpPr>
          <p:cNvPr id="109" name="Google Shape;109;p23"/>
          <p:cNvSpPr txBox="1"/>
          <p:nvPr>
            <p:ph idx="1" type="body"/>
          </p:nvPr>
        </p:nvSpPr>
        <p:spPr>
          <a:xfrm>
            <a:off x="311700" y="1152475"/>
            <a:ext cx="8520600" cy="36201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Machine learning models fit the data we give them</a:t>
            </a:r>
            <a:endParaRPr/>
          </a:p>
          <a:p>
            <a:pPr indent="-342900" lvl="0" marL="457200" rtl="0" algn="l">
              <a:spcBef>
                <a:spcPts val="0"/>
              </a:spcBef>
              <a:spcAft>
                <a:spcPts val="0"/>
              </a:spcAft>
              <a:buSzPts val="1800"/>
              <a:buChar char="-"/>
            </a:pPr>
            <a:r>
              <a:rPr lang="en"/>
              <a:t>If the data is sexist, the model will be too. If the data is racist, the model will be too. </a:t>
            </a:r>
            <a:endParaRPr/>
          </a:p>
          <a:p>
            <a:pPr indent="-342900" lvl="0" marL="457200" rtl="0" algn="l">
              <a:spcBef>
                <a:spcPts val="0"/>
              </a:spcBef>
              <a:spcAft>
                <a:spcPts val="0"/>
              </a:spcAft>
              <a:buSzPts val="1800"/>
              <a:buChar char="-"/>
            </a:pPr>
            <a:r>
              <a:rPr lang="en"/>
              <a:t>We want models to be fair and objective, so this is a big issue</a:t>
            </a:r>
            <a:endParaRPr/>
          </a:p>
          <a:p>
            <a:pPr indent="-342900" lvl="0" marL="457200" rtl="0" algn="l">
              <a:spcBef>
                <a:spcPts val="0"/>
              </a:spcBef>
              <a:spcAft>
                <a:spcPts val="0"/>
              </a:spcAft>
              <a:buSzPts val="1800"/>
              <a:buChar char="-"/>
            </a:pPr>
            <a:r>
              <a:rPr lang="en"/>
              <a:t>The problem comes mainly from the </a:t>
            </a:r>
            <a:r>
              <a:rPr i="1" lang="en"/>
              <a:t>data</a:t>
            </a:r>
            <a:r>
              <a:rPr lang="en"/>
              <a:t>. (Models learn </a:t>
            </a:r>
            <a:r>
              <a:rPr i="1" lang="en"/>
              <a:t>correlations.)</a:t>
            </a:r>
            <a:r>
              <a:rPr lang="en"/>
              <a:t> But the algorithm can play a role. </a:t>
            </a:r>
            <a:endParaRPr/>
          </a:p>
          <a:p>
            <a:pPr indent="-342900" lvl="0" marL="457200" rtl="0" algn="l">
              <a:spcBef>
                <a:spcPts val="0"/>
              </a:spcBef>
              <a:spcAft>
                <a:spcPts val="0"/>
              </a:spcAft>
              <a:buSzPts val="1800"/>
              <a:buChar char="-"/>
            </a:pPr>
            <a:r>
              <a:rPr lang="en"/>
              <a:t>Be wary of thinking of these models as “artificial intelligence”. They don’t think, they find patterns in data</a:t>
            </a:r>
            <a:endParaRPr/>
          </a:p>
          <a:p>
            <a:pPr indent="0" lvl="0" marL="457200" rtl="0" algn="l">
              <a:spcBef>
                <a:spcPts val="1600"/>
              </a:spcBef>
              <a:spcAft>
                <a:spcPts val="160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9">
                                            <p:txEl>
                                              <p:pRg end="0" st="0"/>
                                            </p:txEl>
                                          </p:spTgt>
                                        </p:tgtEl>
                                        <p:attrNameLst>
                                          <p:attrName>style.visibility</p:attrName>
                                        </p:attrNameLst>
                                      </p:cBhvr>
                                      <p:to>
                                        <p:strVal val="visible"/>
                                      </p:to>
                                    </p:set>
                                    <p:animEffect filter="fade" transition="in">
                                      <p:cBhvr>
                                        <p:cTn dur="1000"/>
                                        <p:tgtEl>
                                          <p:spTgt spid="10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9">
                                            <p:txEl>
                                              <p:pRg end="1" st="1"/>
                                            </p:txEl>
                                          </p:spTgt>
                                        </p:tgtEl>
                                        <p:attrNameLst>
                                          <p:attrName>style.visibility</p:attrName>
                                        </p:attrNameLst>
                                      </p:cBhvr>
                                      <p:to>
                                        <p:strVal val="visible"/>
                                      </p:to>
                                    </p:set>
                                    <p:animEffect filter="fade" transition="in">
                                      <p:cBhvr>
                                        <p:cTn dur="1000"/>
                                        <p:tgtEl>
                                          <p:spTgt spid="10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9">
                                            <p:txEl>
                                              <p:pRg end="2" st="2"/>
                                            </p:txEl>
                                          </p:spTgt>
                                        </p:tgtEl>
                                        <p:attrNameLst>
                                          <p:attrName>style.visibility</p:attrName>
                                        </p:attrNameLst>
                                      </p:cBhvr>
                                      <p:to>
                                        <p:strVal val="visible"/>
                                      </p:to>
                                    </p:set>
                                    <p:animEffect filter="fade" transition="in">
                                      <p:cBhvr>
                                        <p:cTn dur="1000"/>
                                        <p:tgtEl>
                                          <p:spTgt spid="109">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9">
                                            <p:txEl>
                                              <p:pRg end="3" st="3"/>
                                            </p:txEl>
                                          </p:spTgt>
                                        </p:tgtEl>
                                        <p:attrNameLst>
                                          <p:attrName>style.visibility</p:attrName>
                                        </p:attrNameLst>
                                      </p:cBhvr>
                                      <p:to>
                                        <p:strVal val="visible"/>
                                      </p:to>
                                    </p:set>
                                    <p:animEffect filter="fade" transition="in">
                                      <p:cBhvr>
                                        <p:cTn dur="1000"/>
                                        <p:tgtEl>
                                          <p:spTgt spid="109">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9">
                                            <p:txEl>
                                              <p:pRg end="4" st="4"/>
                                            </p:txEl>
                                          </p:spTgt>
                                        </p:tgtEl>
                                        <p:attrNameLst>
                                          <p:attrName>style.visibility</p:attrName>
                                        </p:attrNameLst>
                                      </p:cBhvr>
                                      <p:to>
                                        <p:strVal val="visible"/>
                                      </p:to>
                                    </p:set>
                                    <p:animEffect filter="fade" transition="in">
                                      <p:cBhvr>
                                        <p:cTn dur="1000"/>
                                        <p:tgtEl>
                                          <p:spTgt spid="109">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9">
                                            <p:txEl>
                                              <p:pRg end="5" st="5"/>
                                            </p:txEl>
                                          </p:spTgt>
                                        </p:tgtEl>
                                        <p:attrNameLst>
                                          <p:attrName>style.visibility</p:attrName>
                                        </p:attrNameLst>
                                      </p:cBhvr>
                                      <p:to>
                                        <p:strVal val="visible"/>
                                      </p:to>
                                    </p:set>
                                    <p:animEffect filter="fade" transition="in">
                                      <p:cBhvr>
                                        <p:cTn dur="1000"/>
                                        <p:tgtEl>
                                          <p:spTgt spid="109">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2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Optional Material</a:t>
            </a:r>
            <a:endParaRPr/>
          </a:p>
        </p:txBody>
      </p:sp>
      <p:sp>
        <p:nvSpPr>
          <p:cNvPr id="115" name="Google Shape;115;p2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u="sng">
                <a:solidFill>
                  <a:schemeClr val="hlink"/>
                </a:solidFill>
                <a:hlinkClick r:id="rId3"/>
              </a:rPr>
              <a:t>How I’m fighting bias in algorithms</a:t>
            </a:r>
            <a:r>
              <a:rPr lang="en"/>
              <a:t> (Joy Buolamwini)</a:t>
            </a:r>
            <a:endParaRPr/>
          </a:p>
          <a:p>
            <a:pPr indent="-342900" lvl="0" marL="457200" rtl="0" algn="l">
              <a:spcBef>
                <a:spcPts val="0"/>
              </a:spcBef>
              <a:spcAft>
                <a:spcPts val="0"/>
              </a:spcAft>
              <a:buSzPts val="1800"/>
              <a:buChar char="-"/>
            </a:pPr>
            <a:r>
              <a:rPr lang="en" u="sng">
                <a:solidFill>
                  <a:schemeClr val="hlink"/>
                </a:solidFill>
                <a:hlinkClick r:id="rId4"/>
              </a:rPr>
              <a:t>Intro to AI Ethics</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25"/>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Optimization</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pic>
        <p:nvPicPr>
          <p:cNvPr descr="\begin{align*}&#10;    \hat{y}_i &amp;= \sum_{j=1}^D w_j X_{i,j} \\&#10;                  &amp;= \mathbf{w} \cdot \mathbf{x}_i&#10;\end{align}" id="125" name="Google Shape;125;p26"/>
          <p:cNvPicPr preferRelativeResize="0"/>
          <p:nvPr/>
        </p:nvPicPr>
        <p:blipFill>
          <a:blip r:embed="rId3">
            <a:alphaModFix/>
          </a:blip>
          <a:stretch>
            <a:fillRect/>
          </a:stretch>
        </p:blipFill>
        <p:spPr>
          <a:xfrm>
            <a:off x="1114175" y="1777225"/>
            <a:ext cx="1950475" cy="1394874"/>
          </a:xfrm>
          <a:prstGeom prst="rect">
            <a:avLst/>
          </a:prstGeom>
          <a:noFill/>
          <a:ln>
            <a:noFill/>
          </a:ln>
        </p:spPr>
      </p:pic>
      <p:sp>
        <p:nvSpPr>
          <p:cNvPr id="126" name="Google Shape;126;p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Models, parameters, and loss functions</a:t>
            </a:r>
            <a:endParaRPr/>
          </a:p>
        </p:txBody>
      </p:sp>
      <p:sp>
        <p:nvSpPr>
          <p:cNvPr id="127" name="Google Shape;127;p26"/>
          <p:cNvSpPr txBox="1"/>
          <p:nvPr/>
        </p:nvSpPr>
        <p:spPr>
          <a:xfrm>
            <a:off x="736263" y="1346125"/>
            <a:ext cx="27063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600"/>
              <a:t>A model: linear regression</a:t>
            </a:r>
            <a:endParaRPr sz="1600"/>
          </a:p>
        </p:txBody>
      </p:sp>
      <p:sp>
        <p:nvSpPr>
          <p:cNvPr id="128" name="Google Shape;128;p26"/>
          <p:cNvSpPr txBox="1"/>
          <p:nvPr/>
        </p:nvSpPr>
        <p:spPr>
          <a:xfrm>
            <a:off x="736263" y="3611075"/>
            <a:ext cx="27063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600"/>
              <a:t>It’s parameters</a:t>
            </a:r>
            <a:r>
              <a:rPr lang="en" sz="1600"/>
              <a:t>: weights</a:t>
            </a:r>
            <a:endParaRPr sz="1600"/>
          </a:p>
        </p:txBody>
      </p:sp>
      <p:sp>
        <p:nvSpPr>
          <p:cNvPr id="129" name="Google Shape;129;p26"/>
          <p:cNvSpPr txBox="1"/>
          <p:nvPr/>
        </p:nvSpPr>
        <p:spPr>
          <a:xfrm>
            <a:off x="4646888" y="1832900"/>
            <a:ext cx="27063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600"/>
              <a:t>A loss function</a:t>
            </a:r>
            <a:r>
              <a:rPr lang="en" sz="1600"/>
              <a:t>: MSE</a:t>
            </a:r>
            <a:endParaRPr sz="1600"/>
          </a:p>
        </p:txBody>
      </p:sp>
      <p:pic>
        <p:nvPicPr>
          <p:cNvPr descr="\mathbf{w} \; \text{(i.e. $w_j$ for $j=1..D$)}" id="130" name="Google Shape;130;p26"/>
          <p:cNvPicPr preferRelativeResize="0"/>
          <p:nvPr/>
        </p:nvPicPr>
        <p:blipFill>
          <a:blip r:embed="rId4">
            <a:alphaModFix/>
          </a:blip>
          <a:stretch>
            <a:fillRect/>
          </a:stretch>
        </p:blipFill>
        <p:spPr>
          <a:xfrm>
            <a:off x="787313" y="4042174"/>
            <a:ext cx="2604199" cy="303000"/>
          </a:xfrm>
          <a:prstGeom prst="rect">
            <a:avLst/>
          </a:prstGeom>
          <a:noFill/>
          <a:ln>
            <a:noFill/>
          </a:ln>
        </p:spPr>
      </p:pic>
      <p:pic>
        <p:nvPicPr>
          <p:cNvPr descr="\begin{align*}&#10;    \mathcal{L}(\mathbf{X}, \mathbf{y}, \mathbf{w}) &amp;= \frac{1}{n}\sum_{i=1}^n (y_i - \hat{y}_i)^2 \\&#10;                  &amp;= \frac{1}{n}\sum_{i=1}^n (y_i - \mathbf{w} \cdot \mathbf{x}_i)^2&#10;\end{align}" id="131" name="Google Shape;131;p26"/>
          <p:cNvPicPr preferRelativeResize="0"/>
          <p:nvPr/>
        </p:nvPicPr>
        <p:blipFill>
          <a:blip r:embed="rId5">
            <a:alphaModFix/>
          </a:blip>
          <a:stretch>
            <a:fillRect/>
          </a:stretch>
        </p:blipFill>
        <p:spPr>
          <a:xfrm>
            <a:off x="4215038" y="2264000"/>
            <a:ext cx="3570024" cy="160587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7"/>
                                        </p:tgtEl>
                                        <p:attrNameLst>
                                          <p:attrName>style.visibility</p:attrName>
                                        </p:attrNameLst>
                                      </p:cBhvr>
                                      <p:to>
                                        <p:strVal val="visible"/>
                                      </p:to>
                                    </p:set>
                                    <p:animEffect filter="fade" transition="in">
                                      <p:cBhvr>
                                        <p:cTn dur="1000"/>
                                        <p:tgtEl>
                                          <p:spTgt spid="12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5"/>
                                        </p:tgtEl>
                                        <p:attrNameLst>
                                          <p:attrName>style.visibility</p:attrName>
                                        </p:attrNameLst>
                                      </p:cBhvr>
                                      <p:to>
                                        <p:strVal val="visible"/>
                                      </p:to>
                                    </p:set>
                                    <p:animEffect filter="fade" transition="in">
                                      <p:cBhvr>
                                        <p:cTn dur="1000"/>
                                        <p:tgtEl>
                                          <p:spTgt spid="12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8"/>
                                        </p:tgtEl>
                                        <p:attrNameLst>
                                          <p:attrName>style.visibility</p:attrName>
                                        </p:attrNameLst>
                                      </p:cBhvr>
                                      <p:to>
                                        <p:strVal val="visible"/>
                                      </p:to>
                                    </p:set>
                                    <p:animEffect filter="fade" transition="in">
                                      <p:cBhvr>
                                        <p:cTn dur="1000"/>
                                        <p:tgtEl>
                                          <p:spTgt spid="12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0"/>
                                        </p:tgtEl>
                                        <p:attrNameLst>
                                          <p:attrName>style.visibility</p:attrName>
                                        </p:attrNameLst>
                                      </p:cBhvr>
                                      <p:to>
                                        <p:strVal val="visible"/>
                                      </p:to>
                                    </p:set>
                                    <p:animEffect filter="fade" transition="in">
                                      <p:cBhvr>
                                        <p:cTn dur="1000"/>
                                        <p:tgtEl>
                                          <p:spTgt spid="13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9"/>
                                        </p:tgtEl>
                                        <p:attrNameLst>
                                          <p:attrName>style.visibility</p:attrName>
                                        </p:attrNameLst>
                                      </p:cBhvr>
                                      <p:to>
                                        <p:strVal val="visible"/>
                                      </p:to>
                                    </p:set>
                                    <p:animEffect filter="fade" transition="in">
                                      <p:cBhvr>
                                        <p:cTn dur="1000"/>
                                        <p:tgtEl>
                                          <p:spTgt spid="12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1"/>
                                        </p:tgtEl>
                                        <p:attrNameLst>
                                          <p:attrName>style.visibility</p:attrName>
                                        </p:attrNameLst>
                                      </p:cBhvr>
                                      <p:to>
                                        <p:strVal val="visible"/>
                                      </p:to>
                                    </p:set>
                                    <p:animEffect filter="fade" transition="in">
                                      <p:cBhvr>
                                        <p:cTn dur="1000"/>
                                        <p:tgtEl>
                                          <p:spTgt spid="13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pic>
        <p:nvPicPr>
          <p:cNvPr descr="\mathcal{L} (\mathbf{X}, \mathbf{y}, \mathbf{w}) = \frac{1}{n} \sum_{i=1}^n (y_i - \mathbf{w} \cdot \mathbf{x}_i)^2" id="136" name="Google Shape;136;p27"/>
          <p:cNvPicPr preferRelativeResize="0"/>
          <p:nvPr/>
        </p:nvPicPr>
        <p:blipFill>
          <a:blip r:embed="rId3">
            <a:alphaModFix/>
          </a:blip>
          <a:stretch>
            <a:fillRect/>
          </a:stretch>
        </p:blipFill>
        <p:spPr>
          <a:xfrm>
            <a:off x="4123275" y="346625"/>
            <a:ext cx="4346476" cy="921900"/>
          </a:xfrm>
          <a:prstGeom prst="rect">
            <a:avLst/>
          </a:prstGeom>
          <a:noFill/>
          <a:ln>
            <a:noFill/>
          </a:ln>
        </p:spPr>
      </p:pic>
      <p:sp>
        <p:nvSpPr>
          <p:cNvPr id="137" name="Google Shape;137;p27"/>
          <p:cNvSpPr txBox="1"/>
          <p:nvPr>
            <p:ph type="title"/>
          </p:nvPr>
        </p:nvSpPr>
        <p:spPr>
          <a:xfrm>
            <a:off x="311700" y="445025"/>
            <a:ext cx="35337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Loss landscapes</a:t>
            </a:r>
            <a:endParaRPr/>
          </a:p>
        </p:txBody>
      </p:sp>
      <p:grpSp>
        <p:nvGrpSpPr>
          <p:cNvPr id="138" name="Google Shape;138;p27"/>
          <p:cNvGrpSpPr/>
          <p:nvPr/>
        </p:nvGrpSpPr>
        <p:grpSpPr>
          <a:xfrm>
            <a:off x="4584325" y="1765850"/>
            <a:ext cx="4142599" cy="3006975"/>
            <a:chOff x="4584325" y="1765850"/>
            <a:chExt cx="4142599" cy="3006975"/>
          </a:xfrm>
        </p:grpSpPr>
        <p:pic>
          <p:nvPicPr>
            <p:cNvPr id="139" name="Google Shape;139;p27"/>
            <p:cNvPicPr preferRelativeResize="0"/>
            <p:nvPr/>
          </p:nvPicPr>
          <p:blipFill rotWithShape="1">
            <a:blip r:embed="rId4">
              <a:alphaModFix/>
            </a:blip>
            <a:srcRect b="14893" l="10801" r="0" t="0"/>
            <a:stretch/>
          </p:blipFill>
          <p:spPr>
            <a:xfrm>
              <a:off x="5135773" y="1866525"/>
              <a:ext cx="3591152" cy="2647751"/>
            </a:xfrm>
            <a:prstGeom prst="rect">
              <a:avLst/>
            </a:prstGeom>
            <a:noFill/>
            <a:ln>
              <a:noFill/>
            </a:ln>
          </p:spPr>
        </p:pic>
        <p:pic>
          <p:nvPicPr>
            <p:cNvPr descr="w_1" id="140" name="Google Shape;140;p27"/>
            <p:cNvPicPr preferRelativeResize="0"/>
            <p:nvPr/>
          </p:nvPicPr>
          <p:blipFill>
            <a:blip r:embed="rId5">
              <a:alphaModFix/>
            </a:blip>
            <a:stretch>
              <a:fillRect/>
            </a:stretch>
          </p:blipFill>
          <p:spPr>
            <a:xfrm>
              <a:off x="6727650" y="4514275"/>
              <a:ext cx="407400" cy="258550"/>
            </a:xfrm>
            <a:prstGeom prst="rect">
              <a:avLst/>
            </a:prstGeom>
            <a:noFill/>
            <a:ln>
              <a:noFill/>
            </a:ln>
          </p:spPr>
        </p:pic>
        <p:pic>
          <p:nvPicPr>
            <p:cNvPr descr="w_2" id="141" name="Google Shape;141;p27"/>
            <p:cNvPicPr preferRelativeResize="0"/>
            <p:nvPr/>
          </p:nvPicPr>
          <p:blipFill>
            <a:blip r:embed="rId6">
              <a:alphaModFix/>
            </a:blip>
            <a:stretch>
              <a:fillRect/>
            </a:stretch>
          </p:blipFill>
          <p:spPr>
            <a:xfrm>
              <a:off x="4584325" y="3061125"/>
              <a:ext cx="415247" cy="258550"/>
            </a:xfrm>
            <a:prstGeom prst="rect">
              <a:avLst/>
            </a:prstGeom>
            <a:noFill/>
            <a:ln>
              <a:noFill/>
            </a:ln>
          </p:spPr>
        </p:pic>
        <p:pic>
          <p:nvPicPr>
            <p:cNvPr descr="\mathcal{L}(\mathbf{X}, \mathbf{y}, \mathbf{w})" id="142" name="Google Shape;142;p27"/>
            <p:cNvPicPr preferRelativeResize="0"/>
            <p:nvPr/>
          </p:nvPicPr>
          <p:blipFill>
            <a:blip r:embed="rId7">
              <a:alphaModFix/>
            </a:blip>
            <a:stretch>
              <a:fillRect/>
            </a:stretch>
          </p:blipFill>
          <p:spPr>
            <a:xfrm>
              <a:off x="6359550" y="1765850"/>
              <a:ext cx="1143586" cy="258550"/>
            </a:xfrm>
            <a:prstGeom prst="rect">
              <a:avLst/>
            </a:prstGeom>
            <a:noFill/>
            <a:ln>
              <a:noFill/>
            </a:ln>
          </p:spPr>
        </p:pic>
      </p:grpSp>
      <p:grpSp>
        <p:nvGrpSpPr>
          <p:cNvPr id="143" name="Google Shape;143;p27"/>
          <p:cNvGrpSpPr/>
          <p:nvPr/>
        </p:nvGrpSpPr>
        <p:grpSpPr>
          <a:xfrm>
            <a:off x="305300" y="1724449"/>
            <a:ext cx="4279029" cy="3204975"/>
            <a:chOff x="305300" y="1724449"/>
            <a:chExt cx="4279029" cy="3204975"/>
          </a:xfrm>
        </p:grpSpPr>
        <p:grpSp>
          <p:nvGrpSpPr>
            <p:cNvPr id="144" name="Google Shape;144;p27"/>
            <p:cNvGrpSpPr/>
            <p:nvPr/>
          </p:nvGrpSpPr>
          <p:grpSpPr>
            <a:xfrm>
              <a:off x="305300" y="1724449"/>
              <a:ext cx="4279029" cy="3204975"/>
              <a:chOff x="305300" y="1800649"/>
              <a:chExt cx="4279029" cy="3204975"/>
            </a:xfrm>
          </p:grpSpPr>
          <p:pic>
            <p:nvPicPr>
              <p:cNvPr id="145" name="Google Shape;145;p27"/>
              <p:cNvPicPr preferRelativeResize="0"/>
              <p:nvPr/>
            </p:nvPicPr>
            <p:blipFill>
              <a:blip r:embed="rId8">
                <a:alphaModFix/>
              </a:blip>
              <a:stretch>
                <a:fillRect/>
              </a:stretch>
            </p:blipFill>
            <p:spPr>
              <a:xfrm>
                <a:off x="305300" y="1800649"/>
                <a:ext cx="4279029" cy="3204975"/>
              </a:xfrm>
              <a:prstGeom prst="rect">
                <a:avLst/>
              </a:prstGeom>
              <a:noFill/>
              <a:ln>
                <a:noFill/>
              </a:ln>
            </p:spPr>
          </p:pic>
          <p:sp>
            <p:nvSpPr>
              <p:cNvPr id="146" name="Google Shape;146;p27"/>
              <p:cNvSpPr/>
              <p:nvPr/>
            </p:nvSpPr>
            <p:spPr>
              <a:xfrm>
                <a:off x="683850" y="2014450"/>
                <a:ext cx="1018500" cy="2328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w_1" id="147" name="Google Shape;147;p27"/>
            <p:cNvPicPr preferRelativeResize="0"/>
            <p:nvPr/>
          </p:nvPicPr>
          <p:blipFill>
            <a:blip r:embed="rId5">
              <a:alphaModFix/>
            </a:blip>
            <a:stretch>
              <a:fillRect/>
            </a:stretch>
          </p:blipFill>
          <p:spPr>
            <a:xfrm>
              <a:off x="3503525" y="4438075"/>
              <a:ext cx="407400" cy="258550"/>
            </a:xfrm>
            <a:prstGeom prst="rect">
              <a:avLst/>
            </a:prstGeom>
            <a:noFill/>
            <a:ln>
              <a:noFill/>
            </a:ln>
          </p:spPr>
        </p:pic>
        <p:pic>
          <p:nvPicPr>
            <p:cNvPr descr="w_2" id="148" name="Google Shape;148;p27"/>
            <p:cNvPicPr preferRelativeResize="0"/>
            <p:nvPr/>
          </p:nvPicPr>
          <p:blipFill>
            <a:blip r:embed="rId6">
              <a:alphaModFix/>
            </a:blip>
            <a:stretch>
              <a:fillRect/>
            </a:stretch>
          </p:blipFill>
          <p:spPr>
            <a:xfrm>
              <a:off x="862300" y="4332400"/>
              <a:ext cx="415247" cy="258550"/>
            </a:xfrm>
            <a:prstGeom prst="rect">
              <a:avLst/>
            </a:prstGeom>
            <a:noFill/>
            <a:ln>
              <a:noFill/>
            </a:ln>
          </p:spPr>
        </p:pic>
        <p:pic>
          <p:nvPicPr>
            <p:cNvPr descr="\mathcal{L}(\mathbf{X}, \mathbf{y}, \mathbf{w})" id="149" name="Google Shape;149;p27"/>
            <p:cNvPicPr preferRelativeResize="0"/>
            <p:nvPr/>
          </p:nvPicPr>
          <p:blipFill>
            <a:blip r:embed="rId7">
              <a:alphaModFix/>
            </a:blip>
            <a:stretch>
              <a:fillRect/>
            </a:stretch>
          </p:blipFill>
          <p:spPr>
            <a:xfrm>
              <a:off x="497375" y="1953050"/>
              <a:ext cx="1143586" cy="258550"/>
            </a:xfrm>
            <a:prstGeom prst="rect">
              <a:avLst/>
            </a:prstGeom>
            <a:noFill/>
            <a:ln>
              <a:noFill/>
            </a:ln>
          </p:spPr>
        </p:pic>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3"/>
                                        </p:tgtEl>
                                        <p:attrNameLst>
                                          <p:attrName>style.visibility</p:attrName>
                                        </p:attrNameLst>
                                      </p:cBhvr>
                                      <p:to>
                                        <p:strVal val="visible"/>
                                      </p:to>
                                    </p:set>
                                    <p:animEffect filter="fade" transition="in">
                                      <p:cBhvr>
                                        <p:cTn dur="1000"/>
                                        <p:tgtEl>
                                          <p:spTgt spid="14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8"/>
                                        </p:tgtEl>
                                        <p:attrNameLst>
                                          <p:attrName>style.visibility</p:attrName>
                                        </p:attrNameLst>
                                      </p:cBhvr>
                                      <p:to>
                                        <p:strVal val="visible"/>
                                      </p:to>
                                    </p:set>
                                    <p:animEffect filter="fade" transition="in">
                                      <p:cBhvr>
                                        <p:cTn dur="1000"/>
                                        <p:tgtEl>
                                          <p:spTgt spid="13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2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gradient: multidimensional derivative</a:t>
            </a:r>
            <a:endParaRPr/>
          </a:p>
        </p:txBody>
      </p:sp>
      <p:grpSp>
        <p:nvGrpSpPr>
          <p:cNvPr id="155" name="Google Shape;155;p28"/>
          <p:cNvGrpSpPr/>
          <p:nvPr/>
        </p:nvGrpSpPr>
        <p:grpSpPr>
          <a:xfrm>
            <a:off x="168363" y="1459725"/>
            <a:ext cx="2706300" cy="2641300"/>
            <a:chOff x="168363" y="1459725"/>
            <a:chExt cx="2706300" cy="2641300"/>
          </a:xfrm>
        </p:grpSpPr>
        <p:pic>
          <p:nvPicPr>
            <p:cNvPr id="156" name="Google Shape;156;p28"/>
            <p:cNvPicPr preferRelativeResize="0"/>
            <p:nvPr/>
          </p:nvPicPr>
          <p:blipFill>
            <a:blip r:embed="rId3">
              <a:alphaModFix/>
            </a:blip>
            <a:stretch>
              <a:fillRect/>
            </a:stretch>
          </p:blipFill>
          <p:spPr>
            <a:xfrm>
              <a:off x="390750" y="2517925"/>
              <a:ext cx="2261550" cy="1583100"/>
            </a:xfrm>
            <a:prstGeom prst="rect">
              <a:avLst/>
            </a:prstGeom>
            <a:noFill/>
            <a:ln>
              <a:noFill/>
            </a:ln>
          </p:spPr>
        </p:pic>
        <p:sp>
          <p:nvSpPr>
            <p:cNvPr id="157" name="Google Shape;157;p28"/>
            <p:cNvSpPr txBox="1"/>
            <p:nvPr/>
          </p:nvSpPr>
          <p:spPr>
            <a:xfrm>
              <a:off x="168363" y="1459725"/>
              <a:ext cx="2706300" cy="87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600"/>
                <a:t>Derivative for 1D independent variable (slope)</a:t>
              </a:r>
              <a:endParaRPr sz="1600"/>
            </a:p>
          </p:txBody>
        </p:sp>
      </p:grpSp>
      <p:grpSp>
        <p:nvGrpSpPr>
          <p:cNvPr id="158" name="Google Shape;158;p28"/>
          <p:cNvGrpSpPr/>
          <p:nvPr/>
        </p:nvGrpSpPr>
        <p:grpSpPr>
          <a:xfrm>
            <a:off x="2874675" y="1459725"/>
            <a:ext cx="2941200" cy="2979260"/>
            <a:chOff x="2874675" y="1459725"/>
            <a:chExt cx="2941200" cy="2979260"/>
          </a:xfrm>
        </p:grpSpPr>
        <p:pic>
          <p:nvPicPr>
            <p:cNvPr id="159" name="Google Shape;159;p28"/>
            <p:cNvPicPr preferRelativeResize="0"/>
            <p:nvPr/>
          </p:nvPicPr>
          <p:blipFill>
            <a:blip r:embed="rId4">
              <a:alphaModFix/>
            </a:blip>
            <a:stretch>
              <a:fillRect/>
            </a:stretch>
          </p:blipFill>
          <p:spPr>
            <a:xfrm>
              <a:off x="2874675" y="2233075"/>
              <a:ext cx="2941200" cy="2205910"/>
            </a:xfrm>
            <a:prstGeom prst="rect">
              <a:avLst/>
            </a:prstGeom>
            <a:noFill/>
            <a:ln>
              <a:noFill/>
            </a:ln>
          </p:spPr>
        </p:pic>
        <p:sp>
          <p:nvSpPr>
            <p:cNvPr id="160" name="Google Shape;160;p28"/>
            <p:cNvSpPr txBox="1"/>
            <p:nvPr/>
          </p:nvSpPr>
          <p:spPr>
            <a:xfrm>
              <a:off x="2922525" y="1459725"/>
              <a:ext cx="2845500" cy="87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600"/>
                <a:t>Derivative (gradient) for &gt;1D independent variable </a:t>
              </a:r>
              <a:br>
                <a:rPr lang="en" sz="1600"/>
              </a:br>
              <a:r>
                <a:rPr lang="en" sz="1600"/>
                <a:t>(slope + steepest direction)</a:t>
              </a:r>
              <a:endParaRPr sz="1600"/>
            </a:p>
          </p:txBody>
        </p:sp>
      </p:grpSp>
      <p:grpSp>
        <p:nvGrpSpPr>
          <p:cNvPr id="161" name="Google Shape;161;p28"/>
          <p:cNvGrpSpPr/>
          <p:nvPr/>
        </p:nvGrpSpPr>
        <p:grpSpPr>
          <a:xfrm>
            <a:off x="5950600" y="1404350"/>
            <a:ext cx="2950963" cy="3273900"/>
            <a:chOff x="5950600" y="1404350"/>
            <a:chExt cx="2950963" cy="3273900"/>
          </a:xfrm>
        </p:grpSpPr>
        <p:pic>
          <p:nvPicPr>
            <p:cNvPr descr="\begin{align*}&#10;    \frac{\partial}{\partial \mathbf{v}} f(\mathbf{v}, ...) = \begin{bmatrix}&#10;           \frac{\partial}{\partial v_1} f(\mathbf{v}, ...) \\&#10;           \frac{\partial}{\partial v_2} f(\mathbf{v}, ...) \\&#10;           \vdots \\&#10;           \frac{\partial}{\partial v_n} f(\mathbf{v}, ...)&#10;         \end{bmatrix}&#10;\end{align*}" id="162" name="Google Shape;162;p28"/>
            <p:cNvPicPr preferRelativeResize="0"/>
            <p:nvPr/>
          </p:nvPicPr>
          <p:blipFill>
            <a:blip r:embed="rId5">
              <a:alphaModFix/>
            </a:blip>
            <a:stretch>
              <a:fillRect/>
            </a:stretch>
          </p:blipFill>
          <p:spPr>
            <a:xfrm>
              <a:off x="6267485" y="2318588"/>
              <a:ext cx="2516875" cy="1345225"/>
            </a:xfrm>
            <a:prstGeom prst="rect">
              <a:avLst/>
            </a:prstGeom>
            <a:noFill/>
            <a:ln>
              <a:noFill/>
            </a:ln>
          </p:spPr>
        </p:pic>
        <p:sp>
          <p:nvSpPr>
            <p:cNvPr id="163" name="Google Shape;163;p28"/>
            <p:cNvSpPr txBox="1"/>
            <p:nvPr/>
          </p:nvSpPr>
          <p:spPr>
            <a:xfrm>
              <a:off x="6325475" y="1459720"/>
              <a:ext cx="2400900" cy="633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600"/>
                <a:t>Derivative of function with respect to a vector</a:t>
              </a:r>
              <a:endParaRPr sz="1600"/>
            </a:p>
          </p:txBody>
        </p:sp>
        <p:sp>
          <p:nvSpPr>
            <p:cNvPr id="164" name="Google Shape;164;p28"/>
            <p:cNvSpPr txBox="1"/>
            <p:nvPr/>
          </p:nvSpPr>
          <p:spPr>
            <a:xfrm>
              <a:off x="6150263" y="3827588"/>
              <a:ext cx="2751300" cy="63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Interpretation</a:t>
              </a:r>
              <a:r>
                <a:rPr lang="en"/>
                <a:t>: </a:t>
              </a:r>
              <a:r>
                <a:rPr i="1" lang="en"/>
                <a:t>f</a:t>
              </a:r>
              <a:r>
                <a:rPr lang="en"/>
                <a:t> would increase most if </a:t>
              </a:r>
              <a:r>
                <a:rPr b="1" lang="en"/>
                <a:t>v</a:t>
              </a:r>
              <a:r>
                <a:rPr lang="en"/>
                <a:t> moved in this direction</a:t>
              </a:r>
              <a:endParaRPr/>
            </a:p>
          </p:txBody>
        </p:sp>
        <p:cxnSp>
          <p:nvCxnSpPr>
            <p:cNvPr id="165" name="Google Shape;165;p28"/>
            <p:cNvCxnSpPr/>
            <p:nvPr/>
          </p:nvCxnSpPr>
          <p:spPr>
            <a:xfrm flipH="1">
              <a:off x="5950600" y="1404350"/>
              <a:ext cx="17100" cy="3273900"/>
            </a:xfrm>
            <a:prstGeom prst="straightConnector1">
              <a:avLst/>
            </a:prstGeom>
            <a:noFill/>
            <a:ln cap="flat" cmpd="sng" w="9525">
              <a:solidFill>
                <a:schemeClr val="dk2"/>
              </a:solidFill>
              <a:prstDash val="solid"/>
              <a:round/>
              <a:headEnd len="med" w="med" type="none"/>
              <a:tailEnd len="med" w="med" type="none"/>
            </a:ln>
          </p:spPr>
        </p:cxn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5"/>
                                        </p:tgtEl>
                                        <p:attrNameLst>
                                          <p:attrName>style.visibility</p:attrName>
                                        </p:attrNameLst>
                                      </p:cBhvr>
                                      <p:to>
                                        <p:strVal val="visible"/>
                                      </p:to>
                                    </p:set>
                                    <p:animEffect filter="fade" transition="in">
                                      <p:cBhvr>
                                        <p:cTn dur="1000"/>
                                        <p:tgtEl>
                                          <p:spTgt spid="15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8"/>
                                        </p:tgtEl>
                                        <p:attrNameLst>
                                          <p:attrName>style.visibility</p:attrName>
                                        </p:attrNameLst>
                                      </p:cBhvr>
                                      <p:to>
                                        <p:strVal val="visible"/>
                                      </p:to>
                                    </p:set>
                                    <p:animEffect filter="fade" transition="in">
                                      <p:cBhvr>
                                        <p:cTn dur="1000"/>
                                        <p:tgtEl>
                                          <p:spTgt spid="15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1"/>
                                        </p:tgtEl>
                                        <p:attrNameLst>
                                          <p:attrName>style.visibility</p:attrName>
                                        </p:attrNameLst>
                                      </p:cBhvr>
                                      <p:to>
                                        <p:strVal val="visible"/>
                                      </p:to>
                                    </p:set>
                                    <p:animEffect filter="fade" transition="in">
                                      <p:cBhvr>
                                        <p:cTn dur="1000"/>
                                        <p:tgtEl>
                                          <p:spTgt spid="16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2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gradient: multidimensional derivative</a:t>
            </a:r>
            <a:endParaRPr/>
          </a:p>
        </p:txBody>
      </p:sp>
      <p:pic>
        <p:nvPicPr>
          <p:cNvPr id="171" name="Google Shape;171;p29"/>
          <p:cNvPicPr preferRelativeResize="0"/>
          <p:nvPr/>
        </p:nvPicPr>
        <p:blipFill rotWithShape="1">
          <a:blip r:embed="rId3">
            <a:alphaModFix/>
          </a:blip>
          <a:srcRect b="5776" l="10385" r="6329" t="5900"/>
          <a:stretch/>
        </p:blipFill>
        <p:spPr>
          <a:xfrm>
            <a:off x="803175" y="1591500"/>
            <a:ext cx="3999600" cy="3181325"/>
          </a:xfrm>
          <a:prstGeom prst="rect">
            <a:avLst/>
          </a:prstGeom>
          <a:noFill/>
          <a:ln>
            <a:noFill/>
          </a:ln>
        </p:spPr>
      </p:pic>
      <p:pic>
        <p:nvPicPr>
          <p:cNvPr descr="w_1" id="172" name="Google Shape;172;p29"/>
          <p:cNvPicPr preferRelativeResize="0"/>
          <p:nvPr/>
        </p:nvPicPr>
        <p:blipFill>
          <a:blip r:embed="rId4">
            <a:alphaModFix/>
          </a:blip>
          <a:stretch>
            <a:fillRect/>
          </a:stretch>
        </p:blipFill>
        <p:spPr>
          <a:xfrm>
            <a:off x="2599275" y="4772825"/>
            <a:ext cx="407400" cy="258550"/>
          </a:xfrm>
          <a:prstGeom prst="rect">
            <a:avLst/>
          </a:prstGeom>
          <a:noFill/>
          <a:ln>
            <a:noFill/>
          </a:ln>
        </p:spPr>
      </p:pic>
      <p:pic>
        <p:nvPicPr>
          <p:cNvPr descr="w_2" id="173" name="Google Shape;173;p29"/>
          <p:cNvPicPr preferRelativeResize="0"/>
          <p:nvPr/>
        </p:nvPicPr>
        <p:blipFill>
          <a:blip r:embed="rId5">
            <a:alphaModFix/>
          </a:blip>
          <a:stretch>
            <a:fillRect/>
          </a:stretch>
        </p:blipFill>
        <p:spPr>
          <a:xfrm>
            <a:off x="256025" y="2971875"/>
            <a:ext cx="415247" cy="258550"/>
          </a:xfrm>
          <a:prstGeom prst="rect">
            <a:avLst/>
          </a:prstGeom>
          <a:noFill/>
          <a:ln>
            <a:noFill/>
          </a:ln>
        </p:spPr>
      </p:pic>
      <p:pic>
        <p:nvPicPr>
          <p:cNvPr descr="\mathcal{L}(\mathbf{X}, \mathbf{y}, \mathbf{w})" id="174" name="Google Shape;174;p29"/>
          <p:cNvPicPr preferRelativeResize="0"/>
          <p:nvPr/>
        </p:nvPicPr>
        <p:blipFill>
          <a:blip r:embed="rId6">
            <a:alphaModFix/>
          </a:blip>
          <a:stretch>
            <a:fillRect/>
          </a:stretch>
        </p:blipFill>
        <p:spPr>
          <a:xfrm>
            <a:off x="2091463" y="1269775"/>
            <a:ext cx="1423025" cy="321725"/>
          </a:xfrm>
          <a:prstGeom prst="rect">
            <a:avLst/>
          </a:prstGeom>
          <a:noFill/>
          <a:ln>
            <a:noFill/>
          </a:ln>
        </p:spPr>
      </p:pic>
      <p:cxnSp>
        <p:nvCxnSpPr>
          <p:cNvPr id="175" name="Google Shape;175;p29"/>
          <p:cNvCxnSpPr/>
          <p:nvPr/>
        </p:nvCxnSpPr>
        <p:spPr>
          <a:xfrm flipH="1" rot="10800000">
            <a:off x="5695150" y="1591500"/>
            <a:ext cx="673500" cy="746400"/>
          </a:xfrm>
          <a:prstGeom prst="straightConnector1">
            <a:avLst/>
          </a:prstGeom>
          <a:noFill/>
          <a:ln cap="flat" cmpd="sng" w="28575">
            <a:solidFill>
              <a:srgbClr val="CC0000"/>
            </a:solidFill>
            <a:prstDash val="solid"/>
            <a:round/>
            <a:headEnd len="med" w="med" type="none"/>
            <a:tailEnd len="med" w="med" type="triangle"/>
          </a:ln>
        </p:spPr>
      </p:cxnSp>
      <p:pic>
        <p:nvPicPr>
          <p:cNvPr descr="\frac{\partial}{\partial \mathbf{w}} \mathcal{L}(\mathbf{X}, \mathbf{y}, \mathbf{w})" id="176" name="Google Shape;176;p29"/>
          <p:cNvPicPr preferRelativeResize="0"/>
          <p:nvPr/>
        </p:nvPicPr>
        <p:blipFill>
          <a:blip r:embed="rId7">
            <a:alphaModFix/>
          </a:blip>
          <a:stretch>
            <a:fillRect/>
          </a:stretch>
        </p:blipFill>
        <p:spPr>
          <a:xfrm>
            <a:off x="6725625" y="1626725"/>
            <a:ext cx="1906375" cy="675950"/>
          </a:xfrm>
          <a:prstGeom prst="rect">
            <a:avLst/>
          </a:prstGeom>
          <a:noFill/>
          <a:ln>
            <a:noFill/>
          </a:ln>
        </p:spPr>
      </p:pic>
      <p:grpSp>
        <p:nvGrpSpPr>
          <p:cNvPr id="177" name="Google Shape;177;p29"/>
          <p:cNvGrpSpPr/>
          <p:nvPr/>
        </p:nvGrpSpPr>
        <p:grpSpPr>
          <a:xfrm>
            <a:off x="5045263" y="1591500"/>
            <a:ext cx="1250188" cy="1544325"/>
            <a:chOff x="5045263" y="1591500"/>
            <a:chExt cx="1250188" cy="1544325"/>
          </a:xfrm>
        </p:grpSpPr>
        <p:pic>
          <p:nvPicPr>
            <p:cNvPr descr="\frac{\partial \mathcal{L}}{\partial w_1}" id="178" name="Google Shape;178;p29"/>
            <p:cNvPicPr preferRelativeResize="0"/>
            <p:nvPr/>
          </p:nvPicPr>
          <p:blipFill>
            <a:blip r:embed="rId8">
              <a:alphaModFix/>
            </a:blip>
            <a:stretch>
              <a:fillRect/>
            </a:stretch>
          </p:blipFill>
          <p:spPr>
            <a:xfrm>
              <a:off x="5824275" y="2571757"/>
              <a:ext cx="415250" cy="564068"/>
            </a:xfrm>
            <a:prstGeom prst="rect">
              <a:avLst/>
            </a:prstGeom>
            <a:noFill/>
            <a:ln>
              <a:noFill/>
            </a:ln>
          </p:spPr>
        </p:pic>
        <p:pic>
          <p:nvPicPr>
            <p:cNvPr descr="\frac{\partial \mathcal{L}}{\partial w_2}" id="179" name="Google Shape;179;p29"/>
            <p:cNvPicPr preferRelativeResize="0"/>
            <p:nvPr/>
          </p:nvPicPr>
          <p:blipFill>
            <a:blip r:embed="rId9">
              <a:alphaModFix/>
            </a:blip>
            <a:stretch>
              <a:fillRect/>
            </a:stretch>
          </p:blipFill>
          <p:spPr>
            <a:xfrm>
              <a:off x="5045263" y="1687992"/>
              <a:ext cx="407400" cy="553408"/>
            </a:xfrm>
            <a:prstGeom prst="rect">
              <a:avLst/>
            </a:prstGeom>
            <a:noFill/>
            <a:ln>
              <a:noFill/>
            </a:ln>
          </p:spPr>
        </p:pic>
        <p:sp>
          <p:nvSpPr>
            <p:cNvPr id="180" name="Google Shape;180;p29"/>
            <p:cNvSpPr/>
            <p:nvPr/>
          </p:nvSpPr>
          <p:spPr>
            <a:xfrm>
              <a:off x="5508575" y="1591500"/>
              <a:ext cx="118200" cy="746400"/>
            </a:xfrm>
            <a:prstGeom prst="leftBrace">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29"/>
            <p:cNvSpPr/>
            <p:nvPr/>
          </p:nvSpPr>
          <p:spPr>
            <a:xfrm rot="-5400000">
              <a:off x="5936200" y="2154675"/>
              <a:ext cx="118200" cy="600300"/>
            </a:xfrm>
            <a:prstGeom prst="leftBrace">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2" name="Google Shape;182;p29"/>
          <p:cNvSpPr txBox="1"/>
          <p:nvPr/>
        </p:nvSpPr>
        <p:spPr>
          <a:xfrm>
            <a:off x="4946825" y="3893925"/>
            <a:ext cx="17613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t>Steepest ascent</a:t>
            </a:r>
            <a:endParaRPr sz="1600"/>
          </a:p>
        </p:txBody>
      </p:sp>
      <p:grpSp>
        <p:nvGrpSpPr>
          <p:cNvPr id="183" name="Google Shape;183;p29"/>
          <p:cNvGrpSpPr/>
          <p:nvPr/>
        </p:nvGrpSpPr>
        <p:grpSpPr>
          <a:xfrm>
            <a:off x="4946821" y="3462825"/>
            <a:ext cx="1859700" cy="431100"/>
            <a:chOff x="4946821" y="3462825"/>
            <a:chExt cx="1859700" cy="431100"/>
          </a:xfrm>
        </p:grpSpPr>
        <p:sp>
          <p:nvSpPr>
            <p:cNvPr id="184" name="Google Shape;184;p29"/>
            <p:cNvSpPr txBox="1"/>
            <p:nvPr/>
          </p:nvSpPr>
          <p:spPr>
            <a:xfrm>
              <a:off x="4946821" y="3462825"/>
              <a:ext cx="18597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t>Direction of       :</a:t>
              </a:r>
              <a:endParaRPr b="1" sz="1600"/>
            </a:p>
          </p:txBody>
        </p:sp>
        <p:cxnSp>
          <p:nvCxnSpPr>
            <p:cNvPr id="185" name="Google Shape;185;p29"/>
            <p:cNvCxnSpPr/>
            <p:nvPr/>
          </p:nvCxnSpPr>
          <p:spPr>
            <a:xfrm flipH="1" rot="10800000">
              <a:off x="6230625" y="3516075"/>
              <a:ext cx="308400" cy="324600"/>
            </a:xfrm>
            <a:prstGeom prst="straightConnector1">
              <a:avLst/>
            </a:prstGeom>
            <a:noFill/>
            <a:ln cap="flat" cmpd="sng" w="19050">
              <a:solidFill>
                <a:srgbClr val="CC0000"/>
              </a:solidFill>
              <a:prstDash val="solid"/>
              <a:round/>
              <a:headEnd len="med" w="med" type="none"/>
              <a:tailEnd len="med" w="med" type="triangle"/>
            </a:ln>
          </p:spPr>
        </p:cxnSp>
      </p:grpSp>
      <p:sp>
        <p:nvSpPr>
          <p:cNvPr id="186" name="Google Shape;186;p29"/>
          <p:cNvSpPr txBox="1"/>
          <p:nvPr/>
        </p:nvSpPr>
        <p:spPr>
          <a:xfrm>
            <a:off x="7351125" y="3893925"/>
            <a:ext cx="13830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t>Slope</a:t>
            </a:r>
            <a:endParaRPr sz="1600"/>
          </a:p>
        </p:txBody>
      </p:sp>
      <p:grpSp>
        <p:nvGrpSpPr>
          <p:cNvPr id="187" name="Google Shape;187;p29"/>
          <p:cNvGrpSpPr/>
          <p:nvPr/>
        </p:nvGrpSpPr>
        <p:grpSpPr>
          <a:xfrm>
            <a:off x="7351124" y="3462825"/>
            <a:ext cx="1422900" cy="431100"/>
            <a:chOff x="7351124" y="3462825"/>
            <a:chExt cx="1422900" cy="431100"/>
          </a:xfrm>
        </p:grpSpPr>
        <p:sp>
          <p:nvSpPr>
            <p:cNvPr id="188" name="Google Shape;188;p29"/>
            <p:cNvSpPr txBox="1"/>
            <p:nvPr/>
          </p:nvSpPr>
          <p:spPr>
            <a:xfrm>
              <a:off x="7351124" y="3462825"/>
              <a:ext cx="14229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t>Size</a:t>
              </a:r>
              <a:r>
                <a:rPr b="1" lang="en" sz="1600"/>
                <a:t> of       :</a:t>
              </a:r>
              <a:endParaRPr b="1" sz="1600"/>
            </a:p>
          </p:txBody>
        </p:sp>
        <p:cxnSp>
          <p:nvCxnSpPr>
            <p:cNvPr id="189" name="Google Shape;189;p29"/>
            <p:cNvCxnSpPr/>
            <p:nvPr/>
          </p:nvCxnSpPr>
          <p:spPr>
            <a:xfrm flipH="1" rot="10800000">
              <a:off x="8159725" y="3516075"/>
              <a:ext cx="308400" cy="324600"/>
            </a:xfrm>
            <a:prstGeom prst="straightConnector1">
              <a:avLst/>
            </a:prstGeom>
            <a:noFill/>
            <a:ln cap="flat" cmpd="sng" w="19050">
              <a:solidFill>
                <a:srgbClr val="CC0000"/>
              </a:solidFill>
              <a:prstDash val="solid"/>
              <a:round/>
              <a:headEnd len="med" w="med" type="none"/>
              <a:tailEnd len="med" w="med" type="triangle"/>
            </a:ln>
          </p:spPr>
        </p:cxn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3"/>
                                        </p:tgtEl>
                                        <p:attrNameLst>
                                          <p:attrName>style.visibility</p:attrName>
                                        </p:attrNameLst>
                                      </p:cBhvr>
                                      <p:to>
                                        <p:strVal val="visible"/>
                                      </p:to>
                                    </p:set>
                                    <p:animEffect filter="fade" transition="in">
                                      <p:cBhvr>
                                        <p:cTn dur="1000"/>
                                        <p:tgtEl>
                                          <p:spTgt spid="183"/>
                                        </p:tgtEl>
                                      </p:cBhvr>
                                    </p:animEffect>
                                  </p:childTnLst>
                                </p:cTn>
                              </p:par>
                              <p:par>
                                <p:cTn fill="hold" nodeType="withEffect" presetClass="entr" presetID="10" presetSubtype="0">
                                  <p:stCondLst>
                                    <p:cond delay="0"/>
                                  </p:stCondLst>
                                  <p:childTnLst>
                                    <p:set>
                                      <p:cBhvr>
                                        <p:cTn dur="1" fill="hold">
                                          <p:stCondLst>
                                            <p:cond delay="0"/>
                                          </p:stCondLst>
                                        </p:cTn>
                                        <p:tgtEl>
                                          <p:spTgt spid="187"/>
                                        </p:tgtEl>
                                        <p:attrNameLst>
                                          <p:attrName>style.visibility</p:attrName>
                                        </p:attrNameLst>
                                      </p:cBhvr>
                                      <p:to>
                                        <p:strVal val="visible"/>
                                      </p:to>
                                    </p:set>
                                    <p:animEffect filter="fade" transition="in">
                                      <p:cBhvr>
                                        <p:cTn dur="1000"/>
                                        <p:tgtEl>
                                          <p:spTgt spid="18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2"/>
                                        </p:tgtEl>
                                        <p:attrNameLst>
                                          <p:attrName>style.visibility</p:attrName>
                                        </p:attrNameLst>
                                      </p:cBhvr>
                                      <p:to>
                                        <p:strVal val="visible"/>
                                      </p:to>
                                    </p:set>
                                    <p:animEffect filter="fade" transition="in">
                                      <p:cBhvr>
                                        <p:cTn dur="1000"/>
                                        <p:tgtEl>
                                          <p:spTgt spid="18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6"/>
                                        </p:tgtEl>
                                        <p:attrNameLst>
                                          <p:attrName>style.visibility</p:attrName>
                                        </p:attrNameLst>
                                      </p:cBhvr>
                                      <p:to>
                                        <p:strVal val="visible"/>
                                      </p:to>
                                    </p:set>
                                    <p:animEffect filter="fade" transition="in">
                                      <p:cBhvr>
                                        <p:cTn dur="1000"/>
                                        <p:tgtEl>
                                          <p:spTgt spid="18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30"/>
          <p:cNvSpPr txBox="1"/>
          <p:nvPr>
            <p:ph type="title"/>
          </p:nvPr>
        </p:nvSpPr>
        <p:spPr>
          <a:xfrm>
            <a:off x="311700" y="445025"/>
            <a:ext cx="6389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Making the gradient = 0</a:t>
            </a:r>
            <a:endParaRPr/>
          </a:p>
        </p:txBody>
      </p:sp>
      <p:grpSp>
        <p:nvGrpSpPr>
          <p:cNvPr id="195" name="Google Shape;195;p30"/>
          <p:cNvGrpSpPr/>
          <p:nvPr/>
        </p:nvGrpSpPr>
        <p:grpSpPr>
          <a:xfrm>
            <a:off x="305300" y="1724449"/>
            <a:ext cx="4279029" cy="3204975"/>
            <a:chOff x="305300" y="1800649"/>
            <a:chExt cx="4279029" cy="3204975"/>
          </a:xfrm>
        </p:grpSpPr>
        <p:pic>
          <p:nvPicPr>
            <p:cNvPr id="196" name="Google Shape;196;p30"/>
            <p:cNvPicPr preferRelativeResize="0"/>
            <p:nvPr/>
          </p:nvPicPr>
          <p:blipFill>
            <a:blip r:embed="rId3">
              <a:alphaModFix/>
            </a:blip>
            <a:stretch>
              <a:fillRect/>
            </a:stretch>
          </p:blipFill>
          <p:spPr>
            <a:xfrm>
              <a:off x="305300" y="1800649"/>
              <a:ext cx="4279029" cy="3204975"/>
            </a:xfrm>
            <a:prstGeom prst="rect">
              <a:avLst/>
            </a:prstGeom>
            <a:noFill/>
            <a:ln>
              <a:noFill/>
            </a:ln>
          </p:spPr>
        </p:pic>
        <p:sp>
          <p:nvSpPr>
            <p:cNvPr id="197" name="Google Shape;197;p30"/>
            <p:cNvSpPr/>
            <p:nvPr/>
          </p:nvSpPr>
          <p:spPr>
            <a:xfrm>
              <a:off x="683850" y="2014450"/>
              <a:ext cx="1018500" cy="2328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w_1" id="198" name="Google Shape;198;p30"/>
          <p:cNvPicPr preferRelativeResize="0"/>
          <p:nvPr/>
        </p:nvPicPr>
        <p:blipFill>
          <a:blip r:embed="rId4">
            <a:alphaModFix/>
          </a:blip>
          <a:stretch>
            <a:fillRect/>
          </a:stretch>
        </p:blipFill>
        <p:spPr>
          <a:xfrm>
            <a:off x="3503525" y="4438075"/>
            <a:ext cx="407400" cy="258550"/>
          </a:xfrm>
          <a:prstGeom prst="rect">
            <a:avLst/>
          </a:prstGeom>
          <a:noFill/>
          <a:ln>
            <a:noFill/>
          </a:ln>
        </p:spPr>
      </p:pic>
      <p:pic>
        <p:nvPicPr>
          <p:cNvPr descr="w_2" id="199" name="Google Shape;199;p30"/>
          <p:cNvPicPr preferRelativeResize="0"/>
          <p:nvPr/>
        </p:nvPicPr>
        <p:blipFill>
          <a:blip r:embed="rId5">
            <a:alphaModFix/>
          </a:blip>
          <a:stretch>
            <a:fillRect/>
          </a:stretch>
        </p:blipFill>
        <p:spPr>
          <a:xfrm>
            <a:off x="862300" y="4332400"/>
            <a:ext cx="415247" cy="258550"/>
          </a:xfrm>
          <a:prstGeom prst="rect">
            <a:avLst/>
          </a:prstGeom>
          <a:noFill/>
          <a:ln>
            <a:noFill/>
          </a:ln>
        </p:spPr>
      </p:pic>
      <p:pic>
        <p:nvPicPr>
          <p:cNvPr descr="\mathcal{L}(\mathbf{X}, \mathbf{y}, \mathbf{w})" id="200" name="Google Shape;200;p30"/>
          <p:cNvPicPr preferRelativeResize="0"/>
          <p:nvPr/>
        </p:nvPicPr>
        <p:blipFill>
          <a:blip r:embed="rId6">
            <a:alphaModFix/>
          </a:blip>
          <a:stretch>
            <a:fillRect/>
          </a:stretch>
        </p:blipFill>
        <p:spPr>
          <a:xfrm>
            <a:off x="497375" y="1953050"/>
            <a:ext cx="1143586" cy="258550"/>
          </a:xfrm>
          <a:prstGeom prst="rect">
            <a:avLst/>
          </a:prstGeom>
          <a:noFill/>
          <a:ln>
            <a:noFill/>
          </a:ln>
        </p:spPr>
      </p:pic>
      <p:cxnSp>
        <p:nvCxnSpPr>
          <p:cNvPr id="201" name="Google Shape;201;p30"/>
          <p:cNvCxnSpPr>
            <a:stCxn id="202" idx="1"/>
          </p:cNvCxnSpPr>
          <p:nvPr/>
        </p:nvCxnSpPr>
        <p:spPr>
          <a:xfrm flipH="1">
            <a:off x="2546325" y="1768625"/>
            <a:ext cx="1927800" cy="2290800"/>
          </a:xfrm>
          <a:prstGeom prst="straightConnector1">
            <a:avLst/>
          </a:prstGeom>
          <a:noFill/>
          <a:ln cap="flat" cmpd="sng" w="38100">
            <a:solidFill>
              <a:srgbClr val="000000"/>
            </a:solidFill>
            <a:prstDash val="solid"/>
            <a:round/>
            <a:headEnd len="med" w="med" type="none"/>
            <a:tailEnd len="med" w="med" type="triangle"/>
          </a:ln>
        </p:spPr>
      </p:cxnSp>
      <p:pic>
        <p:nvPicPr>
          <p:cNvPr descr="\rightarrow \text{Optimal weight vector $\mathbf{\hat{w}}$} " id="203" name="Google Shape;203;p30"/>
          <p:cNvPicPr preferRelativeResize="0"/>
          <p:nvPr/>
        </p:nvPicPr>
        <p:blipFill>
          <a:blip r:embed="rId7">
            <a:alphaModFix/>
          </a:blip>
          <a:stretch>
            <a:fillRect/>
          </a:stretch>
        </p:blipFill>
        <p:spPr>
          <a:xfrm>
            <a:off x="4626525" y="2064325"/>
            <a:ext cx="2931925" cy="226675"/>
          </a:xfrm>
          <a:prstGeom prst="rect">
            <a:avLst/>
          </a:prstGeom>
          <a:noFill/>
          <a:ln>
            <a:noFill/>
          </a:ln>
        </p:spPr>
      </p:pic>
      <p:sp>
        <p:nvSpPr>
          <p:cNvPr id="202" name="Google Shape;202;p30"/>
          <p:cNvSpPr txBox="1"/>
          <p:nvPr/>
        </p:nvSpPr>
        <p:spPr>
          <a:xfrm>
            <a:off x="4474125" y="1545425"/>
            <a:ext cx="3397500" cy="44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t>Lowest loss (best performance)</a:t>
            </a:r>
            <a:endParaRPr sz="1800"/>
          </a:p>
        </p:txBody>
      </p:sp>
      <p:pic>
        <p:nvPicPr>
          <p:cNvPr descr="\rightarrow \text{Occurs when $\mathcal{L}$ is flat}" id="204" name="Google Shape;204;p30"/>
          <p:cNvPicPr preferRelativeResize="0"/>
          <p:nvPr/>
        </p:nvPicPr>
        <p:blipFill>
          <a:blip r:embed="rId8">
            <a:alphaModFix/>
          </a:blip>
          <a:stretch>
            <a:fillRect/>
          </a:stretch>
        </p:blipFill>
        <p:spPr>
          <a:xfrm>
            <a:off x="4626525" y="2434600"/>
            <a:ext cx="2632850" cy="182275"/>
          </a:xfrm>
          <a:prstGeom prst="rect">
            <a:avLst/>
          </a:prstGeom>
          <a:noFill/>
          <a:ln>
            <a:noFill/>
          </a:ln>
        </p:spPr>
      </p:pic>
      <p:pic>
        <p:nvPicPr>
          <p:cNvPr descr="\rightarrow \text{$\mathcal{L}$ is flat when $\frac{\partial}{\partial \mathbf{w}} \mathcal{L}(\mathbf{X}, \mathbf{y}, \mathbf{w}) = 0$}" id="205" name="Google Shape;205;p30"/>
          <p:cNvPicPr preferRelativeResize="0"/>
          <p:nvPr/>
        </p:nvPicPr>
        <p:blipFill>
          <a:blip r:embed="rId9">
            <a:alphaModFix/>
          </a:blip>
          <a:stretch>
            <a:fillRect/>
          </a:stretch>
        </p:blipFill>
        <p:spPr>
          <a:xfrm>
            <a:off x="4626525" y="2739400"/>
            <a:ext cx="3819655" cy="518150"/>
          </a:xfrm>
          <a:prstGeom prst="rect">
            <a:avLst/>
          </a:prstGeom>
          <a:noFill/>
          <a:ln>
            <a:noFill/>
          </a:ln>
        </p:spPr>
      </p:pic>
      <p:grpSp>
        <p:nvGrpSpPr>
          <p:cNvPr id="206" name="Google Shape;206;p30"/>
          <p:cNvGrpSpPr/>
          <p:nvPr/>
        </p:nvGrpSpPr>
        <p:grpSpPr>
          <a:xfrm>
            <a:off x="5173450" y="3624125"/>
            <a:ext cx="2779500" cy="1121225"/>
            <a:chOff x="5173450" y="3624125"/>
            <a:chExt cx="2779500" cy="1121225"/>
          </a:xfrm>
        </p:grpSpPr>
        <p:pic>
          <p:nvPicPr>
            <p:cNvPr descr="\mathbf{\hat{w}}" id="207" name="Google Shape;207;p30"/>
            <p:cNvPicPr preferRelativeResize="0"/>
            <p:nvPr/>
          </p:nvPicPr>
          <p:blipFill>
            <a:blip r:embed="rId10">
              <a:alphaModFix/>
            </a:blip>
            <a:stretch>
              <a:fillRect/>
            </a:stretch>
          </p:blipFill>
          <p:spPr>
            <a:xfrm>
              <a:off x="6647688" y="3752088"/>
              <a:ext cx="199765" cy="182275"/>
            </a:xfrm>
            <a:prstGeom prst="rect">
              <a:avLst/>
            </a:prstGeom>
            <a:noFill/>
            <a:ln>
              <a:noFill/>
            </a:ln>
          </p:spPr>
        </p:pic>
        <p:grpSp>
          <p:nvGrpSpPr>
            <p:cNvPr id="208" name="Google Shape;208;p30"/>
            <p:cNvGrpSpPr/>
            <p:nvPr/>
          </p:nvGrpSpPr>
          <p:grpSpPr>
            <a:xfrm>
              <a:off x="5173450" y="3624125"/>
              <a:ext cx="2779500" cy="1121225"/>
              <a:chOff x="5173450" y="3624125"/>
              <a:chExt cx="2779500" cy="1121225"/>
            </a:xfrm>
          </p:grpSpPr>
          <p:sp>
            <p:nvSpPr>
              <p:cNvPr id="209" name="Google Shape;209;p30"/>
              <p:cNvSpPr txBox="1"/>
              <p:nvPr/>
            </p:nvSpPr>
            <p:spPr>
              <a:xfrm>
                <a:off x="5173450" y="3624125"/>
                <a:ext cx="2779500" cy="67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t>Just solve for   , right!?</a:t>
                </a:r>
                <a:br>
                  <a:rPr lang="en" sz="1800"/>
                </a:br>
                <a:r>
                  <a:rPr lang="en" sz="1800"/>
                  <a:t>For linear regression:</a:t>
                </a:r>
                <a:endParaRPr sz="1800"/>
              </a:p>
            </p:txBody>
          </p:sp>
          <p:pic>
            <p:nvPicPr>
              <p:cNvPr descr="\mathbf{\hat{w}} = (\mathbf{X}^T \mathbf{X})^{-1}\mathbf{X}^T \mathbf{y}" id="210" name="Google Shape;210;p30"/>
              <p:cNvPicPr preferRelativeResize="0"/>
              <p:nvPr/>
            </p:nvPicPr>
            <p:blipFill>
              <a:blip r:embed="rId11">
                <a:alphaModFix/>
              </a:blip>
              <a:stretch>
                <a:fillRect/>
              </a:stretch>
            </p:blipFill>
            <p:spPr>
              <a:xfrm>
                <a:off x="5478250" y="4398625"/>
                <a:ext cx="2291649" cy="346725"/>
              </a:xfrm>
              <a:prstGeom prst="rect">
                <a:avLst/>
              </a:prstGeom>
              <a:noFill/>
              <a:ln>
                <a:noFill/>
              </a:ln>
            </p:spPr>
          </p:pic>
        </p:gr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6"/>
                                        </p:tgtEl>
                                        <p:attrNameLst>
                                          <p:attrName>style.visibility</p:attrName>
                                        </p:attrNameLst>
                                      </p:cBhvr>
                                      <p:to>
                                        <p:strVal val="visible"/>
                                      </p:to>
                                    </p:set>
                                    <p:animEffect filter="fade" transition="in">
                                      <p:cBhvr>
                                        <p:cTn dur="1000"/>
                                        <p:tgtEl>
                                          <p:spTgt spid="20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3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Making the gradient = 0</a:t>
            </a:r>
            <a:endParaRPr/>
          </a:p>
        </p:txBody>
      </p:sp>
      <p:sp>
        <p:nvSpPr>
          <p:cNvPr id="216" name="Google Shape;216;p31"/>
          <p:cNvSpPr txBox="1"/>
          <p:nvPr>
            <p:ph idx="1" type="body"/>
          </p:nvPr>
        </p:nvSpPr>
        <p:spPr>
          <a:xfrm>
            <a:off x="311700" y="1152475"/>
            <a:ext cx="8520600" cy="18159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Sometimes, </a:t>
            </a:r>
            <a:r>
              <a:rPr lang="en"/>
              <a:t>we can’t</a:t>
            </a:r>
            <a:r>
              <a:rPr lang="en"/>
              <a:t> solve for the </a:t>
            </a:r>
            <a:r>
              <a:rPr b="1" lang="en"/>
              <a:t>w</a:t>
            </a:r>
            <a:r>
              <a:rPr lang="en"/>
              <a:t> that makes the derivative (gradient) of the loss function 0 (e.g. deep neural network)</a:t>
            </a:r>
            <a:endParaRPr/>
          </a:p>
          <a:p>
            <a:pPr indent="-342900" lvl="0" marL="457200" rtl="0" algn="l">
              <a:spcBef>
                <a:spcPts val="0"/>
              </a:spcBef>
              <a:spcAft>
                <a:spcPts val="0"/>
              </a:spcAft>
              <a:buSzPts val="1800"/>
              <a:buChar char="-"/>
            </a:pPr>
            <a:r>
              <a:rPr lang="en"/>
              <a:t>Other times, there are multiple solutions where the gradient will be zero and the loss function is in a valley (i.e. loss function is not </a:t>
            </a:r>
            <a:r>
              <a:rPr i="1" lang="en"/>
              <a:t>convex</a:t>
            </a:r>
            <a:r>
              <a:rPr lang="en"/>
              <a:t>)</a:t>
            </a:r>
            <a:endParaRPr/>
          </a:p>
        </p:txBody>
      </p:sp>
      <p:pic>
        <p:nvPicPr>
          <p:cNvPr id="217" name="Google Shape;217;p31"/>
          <p:cNvPicPr preferRelativeResize="0"/>
          <p:nvPr/>
        </p:nvPicPr>
        <p:blipFill>
          <a:blip r:embed="rId3">
            <a:alphaModFix/>
          </a:blip>
          <a:stretch>
            <a:fillRect/>
          </a:stretch>
        </p:blipFill>
        <p:spPr>
          <a:xfrm>
            <a:off x="5311725" y="2978950"/>
            <a:ext cx="2710674" cy="2033000"/>
          </a:xfrm>
          <a:prstGeom prst="rect">
            <a:avLst/>
          </a:prstGeom>
          <a:noFill/>
          <a:ln>
            <a:noFill/>
          </a:ln>
        </p:spPr>
      </p:pic>
      <p:pic>
        <p:nvPicPr>
          <p:cNvPr id="218" name="Google Shape;218;p31"/>
          <p:cNvPicPr preferRelativeResize="0"/>
          <p:nvPr/>
        </p:nvPicPr>
        <p:blipFill>
          <a:blip r:embed="rId4">
            <a:alphaModFix/>
          </a:blip>
          <a:stretch>
            <a:fillRect/>
          </a:stretch>
        </p:blipFill>
        <p:spPr>
          <a:xfrm>
            <a:off x="998200" y="3065425"/>
            <a:ext cx="3740650" cy="1870325"/>
          </a:xfrm>
          <a:prstGeom prst="rect">
            <a:avLst/>
          </a:prstGeom>
          <a:noFill/>
          <a:ln>
            <a:noFill/>
          </a:ln>
        </p:spPr>
      </p:pic>
      <p:pic>
        <p:nvPicPr>
          <p:cNvPr descr="\mathcal{L}(\mathbf{X}, \mathbf{y}, \mathbf{w})" id="219" name="Google Shape;219;p31"/>
          <p:cNvPicPr preferRelativeResize="0"/>
          <p:nvPr/>
        </p:nvPicPr>
        <p:blipFill>
          <a:blip r:embed="rId5">
            <a:alphaModFix/>
          </a:blip>
          <a:stretch>
            <a:fillRect/>
          </a:stretch>
        </p:blipFill>
        <p:spPr>
          <a:xfrm>
            <a:off x="5310100" y="3103125"/>
            <a:ext cx="806550" cy="182350"/>
          </a:xfrm>
          <a:prstGeom prst="rect">
            <a:avLst/>
          </a:prstGeom>
          <a:noFill/>
          <a:ln>
            <a:noFill/>
          </a:ln>
        </p:spPr>
      </p:pic>
      <p:pic>
        <p:nvPicPr>
          <p:cNvPr descr="w_1" id="220" name="Google Shape;220;p31"/>
          <p:cNvPicPr preferRelativeResize="0"/>
          <p:nvPr/>
        </p:nvPicPr>
        <p:blipFill>
          <a:blip r:embed="rId6">
            <a:alphaModFix/>
          </a:blip>
          <a:stretch>
            <a:fillRect/>
          </a:stretch>
        </p:blipFill>
        <p:spPr>
          <a:xfrm>
            <a:off x="7304575" y="4728725"/>
            <a:ext cx="241635" cy="153350"/>
          </a:xfrm>
          <a:prstGeom prst="rect">
            <a:avLst/>
          </a:prstGeom>
          <a:noFill/>
          <a:ln>
            <a:noFill/>
          </a:ln>
        </p:spPr>
      </p:pic>
      <p:pic>
        <p:nvPicPr>
          <p:cNvPr descr="w_2" id="221" name="Google Shape;221;p31"/>
          <p:cNvPicPr preferRelativeResize="0"/>
          <p:nvPr/>
        </p:nvPicPr>
        <p:blipFill>
          <a:blip r:embed="rId7">
            <a:alphaModFix/>
          </a:blip>
          <a:stretch>
            <a:fillRect/>
          </a:stretch>
        </p:blipFill>
        <p:spPr>
          <a:xfrm>
            <a:off x="5708325" y="4655975"/>
            <a:ext cx="246291" cy="1533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 name="Shape 60"/>
        <p:cNvGrpSpPr/>
        <p:nvPr/>
      </p:nvGrpSpPr>
      <p:grpSpPr>
        <a:xfrm>
          <a:off x="0" y="0"/>
          <a:ext cx="0" cy="0"/>
          <a:chOff x="0" y="0"/>
          <a:chExt cx="0" cy="0"/>
        </a:xfrm>
      </p:grpSpPr>
      <p:sp>
        <p:nvSpPr>
          <p:cNvPr id="61" name="Google Shape;61;p1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Outline for today</a:t>
            </a:r>
            <a:endParaRPr/>
          </a:p>
        </p:txBody>
      </p:sp>
      <p:sp>
        <p:nvSpPr>
          <p:cNvPr id="62" name="Google Shape;62;p1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Issues and challenges in ML</a:t>
            </a:r>
            <a:endParaRPr/>
          </a:p>
          <a:p>
            <a:pPr indent="-342900" lvl="0" marL="457200" rtl="0" algn="l">
              <a:spcBef>
                <a:spcPts val="0"/>
              </a:spcBef>
              <a:spcAft>
                <a:spcPts val="0"/>
              </a:spcAft>
              <a:buSzPts val="1800"/>
              <a:buChar char="-"/>
            </a:pPr>
            <a:r>
              <a:rPr lang="en"/>
              <a:t>Optimization</a:t>
            </a:r>
            <a:endParaRPr/>
          </a:p>
          <a:p>
            <a:pPr indent="-317500" lvl="1" marL="914400" rtl="0" algn="l">
              <a:spcBef>
                <a:spcPts val="0"/>
              </a:spcBef>
              <a:spcAft>
                <a:spcPts val="0"/>
              </a:spcAft>
              <a:buSzPts val="1400"/>
              <a:buChar char="-"/>
            </a:pPr>
            <a:r>
              <a:rPr lang="en"/>
              <a:t>Gradient descent</a:t>
            </a:r>
            <a:endParaRPr/>
          </a:p>
          <a:p>
            <a:pPr indent="-317500" lvl="1" marL="914400" rtl="0" algn="l">
              <a:spcBef>
                <a:spcPts val="0"/>
              </a:spcBef>
              <a:spcAft>
                <a:spcPts val="0"/>
              </a:spcAft>
              <a:buSzPts val="1400"/>
              <a:buChar char="-"/>
            </a:pPr>
            <a:r>
              <a:rPr lang="en"/>
              <a:t>Stochastic (and mini-batch) gradient descent</a:t>
            </a:r>
            <a:endParaRPr/>
          </a:p>
          <a:p>
            <a:pPr indent="-342900" lvl="0" marL="457200" rtl="0" algn="l">
              <a:spcBef>
                <a:spcPts val="0"/>
              </a:spcBef>
              <a:spcAft>
                <a:spcPts val="0"/>
              </a:spcAft>
              <a:buSzPts val="1800"/>
              <a:buChar char="-"/>
            </a:pPr>
            <a:r>
              <a:rPr lang="en"/>
              <a:t>Regularization</a:t>
            </a:r>
            <a:endParaRPr/>
          </a:p>
          <a:p>
            <a:pPr indent="-317500" lvl="1" marL="914400" rtl="0" algn="l">
              <a:spcBef>
                <a:spcPts val="0"/>
              </a:spcBef>
              <a:spcAft>
                <a:spcPts val="0"/>
              </a:spcAft>
              <a:buSzPts val="1400"/>
              <a:buChar char="-"/>
            </a:pPr>
            <a:r>
              <a:rPr lang="en"/>
              <a:t>L1 (Lasso) regularization</a:t>
            </a:r>
            <a:endParaRPr/>
          </a:p>
          <a:p>
            <a:pPr indent="-317500" lvl="1" marL="914400" rtl="0" algn="l">
              <a:spcBef>
                <a:spcPts val="0"/>
              </a:spcBef>
              <a:spcAft>
                <a:spcPts val="0"/>
              </a:spcAft>
              <a:buSzPts val="1400"/>
              <a:buChar char="-"/>
            </a:pPr>
            <a:r>
              <a:rPr lang="en"/>
              <a:t>L2 (Ridge) regularization</a:t>
            </a:r>
            <a:endParaRPr/>
          </a:p>
          <a:p>
            <a:pPr indent="-317500" lvl="1" marL="914400" rtl="0" algn="l">
              <a:spcBef>
                <a:spcPts val="0"/>
              </a:spcBef>
              <a:spcAft>
                <a:spcPts val="0"/>
              </a:spcAft>
              <a:buSzPts val="1400"/>
              <a:buChar char="-"/>
            </a:pPr>
            <a:r>
              <a:rPr lang="en"/>
              <a:t>Elastic Net regularization</a:t>
            </a:r>
            <a:endParaRPr/>
          </a:p>
          <a:p>
            <a:pPr indent="-342900" lvl="0" marL="457200" rtl="0" algn="l">
              <a:spcBef>
                <a:spcPts val="0"/>
              </a:spcBef>
              <a:spcAft>
                <a:spcPts val="0"/>
              </a:spcAft>
              <a:buSzPts val="1800"/>
              <a:buChar char="-"/>
            </a:pPr>
            <a:r>
              <a:rPr lang="en"/>
              <a:t>Code examples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3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Gradient descent: going downhill</a:t>
            </a:r>
            <a:endParaRPr/>
          </a:p>
        </p:txBody>
      </p:sp>
      <p:grpSp>
        <p:nvGrpSpPr>
          <p:cNvPr id="227" name="Google Shape;227;p32"/>
          <p:cNvGrpSpPr/>
          <p:nvPr/>
        </p:nvGrpSpPr>
        <p:grpSpPr>
          <a:xfrm>
            <a:off x="510874" y="1274925"/>
            <a:ext cx="4484700" cy="3636150"/>
            <a:chOff x="2329649" y="1384050"/>
            <a:chExt cx="4484700" cy="3636150"/>
          </a:xfrm>
        </p:grpSpPr>
        <p:pic>
          <p:nvPicPr>
            <p:cNvPr id="228" name="Google Shape;228;p32"/>
            <p:cNvPicPr preferRelativeResize="0"/>
            <p:nvPr/>
          </p:nvPicPr>
          <p:blipFill>
            <a:blip r:embed="rId3">
              <a:alphaModFix/>
            </a:blip>
            <a:stretch>
              <a:fillRect/>
            </a:stretch>
          </p:blipFill>
          <p:spPr>
            <a:xfrm>
              <a:off x="2329649" y="1384050"/>
              <a:ext cx="4484700" cy="3636150"/>
            </a:xfrm>
            <a:prstGeom prst="rect">
              <a:avLst/>
            </a:prstGeom>
            <a:noFill/>
            <a:ln>
              <a:noFill/>
            </a:ln>
          </p:spPr>
        </p:pic>
        <p:pic>
          <p:nvPicPr>
            <p:cNvPr descr="\mathcal{L}(\mathbf{X}, \mathbf{y}, \mathbf{w})" id="229" name="Google Shape;229;p32"/>
            <p:cNvPicPr preferRelativeResize="0"/>
            <p:nvPr/>
          </p:nvPicPr>
          <p:blipFill>
            <a:blip r:embed="rId4">
              <a:alphaModFix/>
            </a:blip>
            <a:stretch>
              <a:fillRect/>
            </a:stretch>
          </p:blipFill>
          <p:spPr>
            <a:xfrm>
              <a:off x="2483475" y="1785725"/>
              <a:ext cx="1143586" cy="258550"/>
            </a:xfrm>
            <a:prstGeom prst="rect">
              <a:avLst/>
            </a:prstGeom>
            <a:noFill/>
            <a:ln>
              <a:noFill/>
            </a:ln>
          </p:spPr>
        </p:pic>
        <p:pic>
          <p:nvPicPr>
            <p:cNvPr descr="w_1" id="230" name="Google Shape;230;p32"/>
            <p:cNvPicPr preferRelativeResize="0"/>
            <p:nvPr/>
          </p:nvPicPr>
          <p:blipFill>
            <a:blip r:embed="rId5">
              <a:alphaModFix/>
            </a:blip>
            <a:stretch>
              <a:fillRect/>
            </a:stretch>
          </p:blipFill>
          <p:spPr>
            <a:xfrm>
              <a:off x="5846125" y="4688900"/>
              <a:ext cx="407400" cy="258550"/>
            </a:xfrm>
            <a:prstGeom prst="rect">
              <a:avLst/>
            </a:prstGeom>
            <a:noFill/>
            <a:ln>
              <a:noFill/>
            </a:ln>
          </p:spPr>
        </p:pic>
        <p:pic>
          <p:nvPicPr>
            <p:cNvPr descr="w_2" id="231" name="Google Shape;231;p32"/>
            <p:cNvPicPr preferRelativeResize="0"/>
            <p:nvPr/>
          </p:nvPicPr>
          <p:blipFill>
            <a:blip r:embed="rId6">
              <a:alphaModFix/>
            </a:blip>
            <a:stretch>
              <a:fillRect/>
            </a:stretch>
          </p:blipFill>
          <p:spPr>
            <a:xfrm>
              <a:off x="2928425" y="4728725"/>
              <a:ext cx="415247" cy="258550"/>
            </a:xfrm>
            <a:prstGeom prst="rect">
              <a:avLst/>
            </a:prstGeom>
            <a:noFill/>
            <a:ln>
              <a:noFill/>
            </a:ln>
          </p:spPr>
        </p:pic>
      </p:grpSp>
      <p:pic>
        <p:nvPicPr>
          <p:cNvPr id="232" name="Google Shape;232;p32"/>
          <p:cNvPicPr preferRelativeResize="0"/>
          <p:nvPr/>
        </p:nvPicPr>
        <p:blipFill rotWithShape="1">
          <a:blip r:embed="rId7">
            <a:alphaModFix/>
          </a:blip>
          <a:srcRect b="11155" l="5170" r="10753" t="4775"/>
          <a:stretch/>
        </p:blipFill>
        <p:spPr>
          <a:xfrm>
            <a:off x="5885550" y="2067075"/>
            <a:ext cx="1262176" cy="1332300"/>
          </a:xfrm>
          <a:prstGeom prst="rect">
            <a:avLst/>
          </a:prstGeom>
          <a:noFill/>
          <a:ln>
            <a:noFill/>
          </a:ln>
        </p:spPr>
      </p:pic>
      <p:pic>
        <p:nvPicPr>
          <p:cNvPr id="233" name="Google Shape;233;p32"/>
          <p:cNvPicPr preferRelativeResize="0"/>
          <p:nvPr/>
        </p:nvPicPr>
        <p:blipFill>
          <a:blip r:embed="rId8">
            <a:alphaModFix/>
          </a:blip>
          <a:stretch>
            <a:fillRect/>
          </a:stretch>
        </p:blipFill>
        <p:spPr>
          <a:xfrm>
            <a:off x="6266950" y="3522247"/>
            <a:ext cx="2055775" cy="1281250"/>
          </a:xfrm>
          <a:prstGeom prst="rect">
            <a:avLst/>
          </a:prstGeom>
          <a:noFill/>
          <a:ln>
            <a:noFill/>
          </a:ln>
        </p:spPr>
      </p:pic>
      <p:cxnSp>
        <p:nvCxnSpPr>
          <p:cNvPr id="234" name="Google Shape;234;p32"/>
          <p:cNvCxnSpPr/>
          <p:nvPr/>
        </p:nvCxnSpPr>
        <p:spPr>
          <a:xfrm rot="10800000">
            <a:off x="2698950" y="1971625"/>
            <a:ext cx="3157500" cy="269100"/>
          </a:xfrm>
          <a:prstGeom prst="straightConnector1">
            <a:avLst/>
          </a:prstGeom>
          <a:noFill/>
          <a:ln cap="flat" cmpd="sng" w="38100">
            <a:solidFill>
              <a:srgbClr val="4A86E8"/>
            </a:solidFill>
            <a:prstDash val="solid"/>
            <a:round/>
            <a:headEnd len="med" w="med" type="none"/>
            <a:tailEnd len="med" w="med" type="none"/>
          </a:ln>
        </p:spPr>
      </p:cxn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33"/>
          <p:cNvSpPr txBox="1"/>
          <p:nvPr>
            <p:ph type="title"/>
          </p:nvPr>
        </p:nvSpPr>
        <p:spPr>
          <a:xfrm>
            <a:off x="311700" y="445025"/>
            <a:ext cx="35277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Gradient descent</a:t>
            </a:r>
            <a:endParaRPr/>
          </a:p>
        </p:txBody>
      </p:sp>
      <p:pic>
        <p:nvPicPr>
          <p:cNvPr descr="\begin{align*}&#10;    \mathcal{L}(\mathbf{X}, \mathbf{y}, \mathbf{w}) \\&#10;    \frac{\partial}{\partial \mathbf{w}} \mathcal{L}(\mathbf{X}, \mathbf{y}, \mathbf{w})&#10;\end{align*}" id="240" name="Google Shape;240;p33"/>
          <p:cNvPicPr preferRelativeResize="0"/>
          <p:nvPr/>
        </p:nvPicPr>
        <p:blipFill>
          <a:blip r:embed="rId3">
            <a:alphaModFix/>
          </a:blip>
          <a:stretch>
            <a:fillRect/>
          </a:stretch>
        </p:blipFill>
        <p:spPr>
          <a:xfrm>
            <a:off x="1612525" y="2447573"/>
            <a:ext cx="1438449" cy="815575"/>
          </a:xfrm>
          <a:prstGeom prst="rect">
            <a:avLst/>
          </a:prstGeom>
          <a:noFill/>
          <a:ln>
            <a:noFill/>
          </a:ln>
        </p:spPr>
      </p:pic>
      <p:sp>
        <p:nvSpPr>
          <p:cNvPr id="241" name="Google Shape;241;p33"/>
          <p:cNvSpPr txBox="1"/>
          <p:nvPr/>
        </p:nvSpPr>
        <p:spPr>
          <a:xfrm>
            <a:off x="923400" y="1628675"/>
            <a:ext cx="2816700" cy="633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600"/>
              <a:t>Loss function with respect to data, labels, and parameters</a:t>
            </a:r>
            <a:endParaRPr sz="1600"/>
          </a:p>
        </p:txBody>
      </p:sp>
      <p:sp>
        <p:nvSpPr>
          <p:cNvPr id="242" name="Google Shape;242;p33"/>
          <p:cNvSpPr txBox="1"/>
          <p:nvPr/>
        </p:nvSpPr>
        <p:spPr>
          <a:xfrm>
            <a:off x="1147200" y="3448750"/>
            <a:ext cx="2369100" cy="63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Gradient</a:t>
            </a:r>
            <a:r>
              <a:rPr lang="en"/>
              <a:t>: derivative of loss with respect to parameters</a:t>
            </a:r>
            <a:endParaRPr/>
          </a:p>
        </p:txBody>
      </p:sp>
      <p:sp>
        <p:nvSpPr>
          <p:cNvPr id="243" name="Google Shape;243;p33"/>
          <p:cNvSpPr txBox="1"/>
          <p:nvPr/>
        </p:nvSpPr>
        <p:spPr>
          <a:xfrm>
            <a:off x="4799850" y="1517188"/>
            <a:ext cx="3025500" cy="395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600"/>
              <a:t>Example for linear regression</a:t>
            </a:r>
            <a:endParaRPr sz="1600"/>
          </a:p>
        </p:txBody>
      </p:sp>
      <p:pic>
        <p:nvPicPr>
          <p:cNvPr descr="\begin{align*}&#10;    \hat{y}_i &amp;= \mathbf{w} \mathbf{x}_i \\&#10;    \mathcal{L}(\mathbf{X}, \mathbf{y}, \mathbf{w}) &amp;= \frac{1}{n} \sum_{i=1}^{n} (y_i - \hat{y}_i)^2 \\&#10;    \mathcal{L}(\mathbf{X}, \mathbf{y}, \mathbf{w}) &amp;= \frac{1}{n} \sum_{i=1}^{n} (y_i - \mathbf{w} \mathbf{x}_i)^2 \\&#10;    \frac{\partial}{\partial \mathbf{w}} \mathcal{L}(\mathbf{X}, \mathbf{y}, \mathbf{w}) &amp;= \frac{-2}{n} \sum_{i=1}^{n} \mathbf{x}_i (y_i - \mathbf{w} \mathbf{x}_i)&#10;\end{align*}" id="244" name="Google Shape;244;p33"/>
          <p:cNvPicPr preferRelativeResize="0"/>
          <p:nvPr/>
        </p:nvPicPr>
        <p:blipFill>
          <a:blip r:embed="rId4">
            <a:alphaModFix/>
          </a:blip>
          <a:stretch>
            <a:fillRect/>
          </a:stretch>
        </p:blipFill>
        <p:spPr>
          <a:xfrm>
            <a:off x="4692839" y="1980288"/>
            <a:ext cx="3239525" cy="2213251"/>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3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Gradient descent algorithm </a:t>
            </a:r>
            <a:endParaRPr/>
          </a:p>
        </p:txBody>
      </p:sp>
      <p:sp>
        <p:nvSpPr>
          <p:cNvPr id="250" name="Google Shape;250;p34"/>
          <p:cNvSpPr txBox="1"/>
          <p:nvPr>
            <p:ph idx="1" type="body"/>
          </p:nvPr>
        </p:nvSpPr>
        <p:spPr>
          <a:xfrm>
            <a:off x="311700" y="1152475"/>
            <a:ext cx="8520600" cy="28341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AutoNum type="arabicParenR"/>
            </a:pPr>
            <a:r>
              <a:rPr lang="en"/>
              <a:t>Initialize the parameters (e.g. randomly)</a:t>
            </a:r>
            <a:endParaRPr/>
          </a:p>
          <a:p>
            <a:pPr indent="-342900" lvl="0" marL="457200" rtl="0" algn="l">
              <a:spcBef>
                <a:spcPts val="0"/>
              </a:spcBef>
              <a:spcAft>
                <a:spcPts val="0"/>
              </a:spcAft>
              <a:buSzPts val="1800"/>
              <a:buAutoNum type="arabicParenR"/>
            </a:pPr>
            <a:r>
              <a:rPr lang="en"/>
              <a:t>Compute the gradient of the loss function with respect to the parameters</a:t>
            </a:r>
            <a:br>
              <a:rPr lang="en"/>
            </a:br>
            <a:r>
              <a:rPr lang="en"/>
              <a:t>	</a:t>
            </a:r>
            <a:r>
              <a:rPr i="1" lang="en" sz="1400"/>
              <a:t>The loss function would </a:t>
            </a:r>
            <a:r>
              <a:rPr b="1" i="1" lang="en" sz="1400"/>
              <a:t>increase</a:t>
            </a:r>
            <a:r>
              <a:rPr i="1" lang="en" sz="1400"/>
              <a:t> if we moved the parameters in the direction of this gradient</a:t>
            </a:r>
            <a:endParaRPr/>
          </a:p>
          <a:p>
            <a:pPr indent="-342900" lvl="0" marL="457200" rtl="0" algn="l">
              <a:spcBef>
                <a:spcPts val="0"/>
              </a:spcBef>
              <a:spcAft>
                <a:spcPts val="0"/>
              </a:spcAft>
              <a:buSzPts val="1800"/>
              <a:buAutoNum type="arabicParenR"/>
            </a:pPr>
            <a:r>
              <a:rPr lang="en"/>
              <a:t>Move the parameters in the </a:t>
            </a:r>
            <a:r>
              <a:rPr b="1" lang="en"/>
              <a:t>opposite</a:t>
            </a:r>
            <a:r>
              <a:rPr lang="en"/>
              <a:t> direction of the gradient so that the loss function would </a:t>
            </a:r>
            <a:r>
              <a:rPr b="1" lang="en"/>
              <a:t>decrease</a:t>
            </a:r>
            <a:br>
              <a:rPr lang="en"/>
            </a:br>
            <a:r>
              <a:rPr i="1" lang="en" sz="1400"/>
              <a:t>	The parameters are now better because they result in a lower loss. This is the goal of training</a:t>
            </a:r>
            <a:endParaRPr/>
          </a:p>
          <a:p>
            <a:pPr indent="-342900" lvl="0" marL="457200" rtl="0" algn="l">
              <a:spcBef>
                <a:spcPts val="0"/>
              </a:spcBef>
              <a:spcAft>
                <a:spcPts val="0"/>
              </a:spcAft>
              <a:buSzPts val="1800"/>
              <a:buAutoNum type="arabicParenR"/>
            </a:pPr>
            <a:r>
              <a:rPr lang="en"/>
              <a:t>Repeat (2) and (3) several times so that the loss gradually decreases</a:t>
            </a:r>
            <a:endParaRPr/>
          </a:p>
        </p:txBody>
      </p:sp>
      <p:sp>
        <p:nvSpPr>
          <p:cNvPr id="251" name="Google Shape;251;p34"/>
          <p:cNvSpPr txBox="1"/>
          <p:nvPr/>
        </p:nvSpPr>
        <p:spPr>
          <a:xfrm>
            <a:off x="2436750" y="4116175"/>
            <a:ext cx="4270500" cy="8157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t>We can always use gradient descent to optimize a set of parameters, so long as the loss function is </a:t>
            </a:r>
            <a:r>
              <a:rPr b="1" lang="en"/>
              <a:t>differentiable</a:t>
            </a:r>
            <a:r>
              <a:rPr lang="en"/>
              <a:t> with respect to those parameters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0">
                                            <p:txEl>
                                              <p:pRg end="0" st="0"/>
                                            </p:txEl>
                                          </p:spTgt>
                                        </p:tgtEl>
                                        <p:attrNameLst>
                                          <p:attrName>style.visibility</p:attrName>
                                        </p:attrNameLst>
                                      </p:cBhvr>
                                      <p:to>
                                        <p:strVal val="visible"/>
                                      </p:to>
                                    </p:set>
                                    <p:animEffect filter="fade" transition="in">
                                      <p:cBhvr>
                                        <p:cTn dur="1000"/>
                                        <p:tgtEl>
                                          <p:spTgt spid="25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0">
                                            <p:txEl>
                                              <p:pRg end="1" st="1"/>
                                            </p:txEl>
                                          </p:spTgt>
                                        </p:tgtEl>
                                        <p:attrNameLst>
                                          <p:attrName>style.visibility</p:attrName>
                                        </p:attrNameLst>
                                      </p:cBhvr>
                                      <p:to>
                                        <p:strVal val="visible"/>
                                      </p:to>
                                    </p:set>
                                    <p:animEffect filter="fade" transition="in">
                                      <p:cBhvr>
                                        <p:cTn dur="1000"/>
                                        <p:tgtEl>
                                          <p:spTgt spid="25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0">
                                            <p:txEl>
                                              <p:pRg end="2" st="2"/>
                                            </p:txEl>
                                          </p:spTgt>
                                        </p:tgtEl>
                                        <p:attrNameLst>
                                          <p:attrName>style.visibility</p:attrName>
                                        </p:attrNameLst>
                                      </p:cBhvr>
                                      <p:to>
                                        <p:strVal val="visible"/>
                                      </p:to>
                                    </p:set>
                                    <p:animEffect filter="fade" transition="in">
                                      <p:cBhvr>
                                        <p:cTn dur="1000"/>
                                        <p:tgtEl>
                                          <p:spTgt spid="250">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0">
                                            <p:txEl>
                                              <p:pRg end="3" st="3"/>
                                            </p:txEl>
                                          </p:spTgt>
                                        </p:tgtEl>
                                        <p:attrNameLst>
                                          <p:attrName>style.visibility</p:attrName>
                                        </p:attrNameLst>
                                      </p:cBhvr>
                                      <p:to>
                                        <p:strVal val="visible"/>
                                      </p:to>
                                    </p:set>
                                    <p:animEffect filter="fade" transition="in">
                                      <p:cBhvr>
                                        <p:cTn dur="1000"/>
                                        <p:tgtEl>
                                          <p:spTgt spid="250">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1"/>
                                        </p:tgtEl>
                                        <p:attrNameLst>
                                          <p:attrName>style.visibility</p:attrName>
                                        </p:attrNameLst>
                                      </p:cBhvr>
                                      <p:to>
                                        <p:strVal val="visible"/>
                                      </p:to>
                                    </p:set>
                                    <p:animEffect filter="fade" transition="in">
                                      <p:cBhvr>
                                        <p:cTn dur="1000"/>
                                        <p:tgtEl>
                                          <p:spTgt spid="25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3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Gradient descent decisions</a:t>
            </a:r>
            <a:endParaRPr/>
          </a:p>
        </p:txBody>
      </p:sp>
      <p:sp>
        <p:nvSpPr>
          <p:cNvPr id="257" name="Google Shape;257;p35"/>
          <p:cNvSpPr txBox="1"/>
          <p:nvPr>
            <p:ph idx="1" type="body"/>
          </p:nvPr>
        </p:nvSpPr>
        <p:spPr>
          <a:xfrm>
            <a:off x="311700" y="1152475"/>
            <a:ext cx="8520600" cy="36201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How much do we move in the opposite direction of the gradient each update iteration? This is called the </a:t>
            </a:r>
            <a:r>
              <a:rPr b="1" lang="en"/>
              <a:t>learning rate</a:t>
            </a:r>
            <a:endParaRPr b="1"/>
          </a:p>
          <a:p>
            <a:pPr indent="-317500" lvl="1" marL="914400" rtl="0" algn="l">
              <a:spcBef>
                <a:spcPts val="0"/>
              </a:spcBef>
              <a:spcAft>
                <a:spcPts val="0"/>
              </a:spcAft>
              <a:buSzPts val="1400"/>
              <a:buChar char="-"/>
            </a:pPr>
            <a:r>
              <a:rPr lang="en"/>
              <a:t>Optimal setting depends on your model and the loss function</a:t>
            </a:r>
            <a:endParaRPr/>
          </a:p>
          <a:p>
            <a:pPr indent="-317500" lvl="1" marL="914400" rtl="0" algn="l">
              <a:spcBef>
                <a:spcPts val="0"/>
              </a:spcBef>
              <a:spcAft>
                <a:spcPts val="0"/>
              </a:spcAft>
              <a:buSzPts val="1400"/>
              <a:buChar char="-"/>
            </a:pPr>
            <a:r>
              <a:rPr lang="en"/>
              <a:t>Don’t know the optimal value beforehand. Try different values, see which is best</a:t>
            </a:r>
            <a:endParaRPr/>
          </a:p>
          <a:p>
            <a:pPr indent="-317500" lvl="1" marL="914400" rtl="0" algn="l">
              <a:spcBef>
                <a:spcPts val="0"/>
              </a:spcBef>
              <a:spcAft>
                <a:spcPts val="0"/>
              </a:spcAft>
              <a:buSzPts val="1400"/>
              <a:buChar char="-"/>
            </a:pPr>
            <a:r>
              <a:rPr lang="en"/>
              <a:t>Doesn’t necessarily need to be a constant value (learning rate scheduling/annealing)</a:t>
            </a:r>
            <a:endParaRPr/>
          </a:p>
          <a:p>
            <a:pPr indent="-342900" lvl="0" marL="457200" rtl="0" algn="l">
              <a:spcBef>
                <a:spcPts val="0"/>
              </a:spcBef>
              <a:spcAft>
                <a:spcPts val="0"/>
              </a:spcAft>
              <a:buSzPts val="1800"/>
              <a:buChar char="-"/>
            </a:pPr>
            <a:r>
              <a:rPr lang="en">
                <a:solidFill>
                  <a:schemeClr val="dk1"/>
                </a:solidFill>
              </a:rPr>
              <a:t>How often should the parameters be updated?</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Can use a constant value. Number of times the model sees the entire dataset is called the number of </a:t>
            </a:r>
            <a:r>
              <a:rPr b="1" lang="en">
                <a:solidFill>
                  <a:schemeClr val="dk1"/>
                </a:solidFill>
              </a:rPr>
              <a:t>epochs</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Can keep updating until loss stops decreasing (i.e. loss has </a:t>
            </a:r>
            <a:r>
              <a:rPr b="1" lang="en">
                <a:solidFill>
                  <a:schemeClr val="dk1"/>
                </a:solidFill>
              </a:rPr>
              <a:t>converged</a:t>
            </a:r>
            <a:r>
              <a:rPr lang="en">
                <a:solidFill>
                  <a:schemeClr val="dk1"/>
                </a:solidFill>
              </a:rPr>
              <a:t>)</a:t>
            </a:r>
            <a:endParaRPr>
              <a:solidFill>
                <a:schemeClr val="dk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7">
                                            <p:txEl>
                                              <p:pRg end="0" st="0"/>
                                            </p:txEl>
                                          </p:spTgt>
                                        </p:tgtEl>
                                        <p:attrNameLst>
                                          <p:attrName>style.visibility</p:attrName>
                                        </p:attrNameLst>
                                      </p:cBhvr>
                                      <p:to>
                                        <p:strVal val="visible"/>
                                      </p:to>
                                    </p:set>
                                    <p:animEffect filter="fade" transition="in">
                                      <p:cBhvr>
                                        <p:cTn dur="1000"/>
                                        <p:tgtEl>
                                          <p:spTgt spid="25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7">
                                            <p:txEl>
                                              <p:pRg end="1" st="1"/>
                                            </p:txEl>
                                          </p:spTgt>
                                        </p:tgtEl>
                                        <p:attrNameLst>
                                          <p:attrName>style.visibility</p:attrName>
                                        </p:attrNameLst>
                                      </p:cBhvr>
                                      <p:to>
                                        <p:strVal val="visible"/>
                                      </p:to>
                                    </p:set>
                                    <p:animEffect filter="fade" transition="in">
                                      <p:cBhvr>
                                        <p:cTn dur="1000"/>
                                        <p:tgtEl>
                                          <p:spTgt spid="25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7">
                                            <p:txEl>
                                              <p:pRg end="2" st="2"/>
                                            </p:txEl>
                                          </p:spTgt>
                                        </p:tgtEl>
                                        <p:attrNameLst>
                                          <p:attrName>style.visibility</p:attrName>
                                        </p:attrNameLst>
                                      </p:cBhvr>
                                      <p:to>
                                        <p:strVal val="visible"/>
                                      </p:to>
                                    </p:set>
                                    <p:animEffect filter="fade" transition="in">
                                      <p:cBhvr>
                                        <p:cTn dur="1000"/>
                                        <p:tgtEl>
                                          <p:spTgt spid="257">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7">
                                            <p:txEl>
                                              <p:pRg end="3" st="3"/>
                                            </p:txEl>
                                          </p:spTgt>
                                        </p:tgtEl>
                                        <p:attrNameLst>
                                          <p:attrName>style.visibility</p:attrName>
                                        </p:attrNameLst>
                                      </p:cBhvr>
                                      <p:to>
                                        <p:strVal val="visible"/>
                                      </p:to>
                                    </p:set>
                                    <p:animEffect filter="fade" transition="in">
                                      <p:cBhvr>
                                        <p:cTn dur="1000"/>
                                        <p:tgtEl>
                                          <p:spTgt spid="257">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7">
                                            <p:txEl>
                                              <p:pRg end="4" st="4"/>
                                            </p:txEl>
                                          </p:spTgt>
                                        </p:tgtEl>
                                        <p:attrNameLst>
                                          <p:attrName>style.visibility</p:attrName>
                                        </p:attrNameLst>
                                      </p:cBhvr>
                                      <p:to>
                                        <p:strVal val="visible"/>
                                      </p:to>
                                    </p:set>
                                    <p:animEffect filter="fade" transition="in">
                                      <p:cBhvr>
                                        <p:cTn dur="1000"/>
                                        <p:tgtEl>
                                          <p:spTgt spid="257">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7">
                                            <p:txEl>
                                              <p:pRg end="5" st="5"/>
                                            </p:txEl>
                                          </p:spTgt>
                                        </p:tgtEl>
                                        <p:attrNameLst>
                                          <p:attrName>style.visibility</p:attrName>
                                        </p:attrNameLst>
                                      </p:cBhvr>
                                      <p:to>
                                        <p:strVal val="visible"/>
                                      </p:to>
                                    </p:set>
                                    <p:animEffect filter="fade" transition="in">
                                      <p:cBhvr>
                                        <p:cTn dur="1000"/>
                                        <p:tgtEl>
                                          <p:spTgt spid="257">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7">
                                            <p:txEl>
                                              <p:pRg end="6" st="6"/>
                                            </p:txEl>
                                          </p:spTgt>
                                        </p:tgtEl>
                                        <p:attrNameLst>
                                          <p:attrName>style.visibility</p:attrName>
                                        </p:attrNameLst>
                                      </p:cBhvr>
                                      <p:to>
                                        <p:strVal val="visible"/>
                                      </p:to>
                                    </p:set>
                                    <p:animEffect filter="fade" transition="in">
                                      <p:cBhvr>
                                        <p:cTn dur="1000"/>
                                        <p:tgtEl>
                                          <p:spTgt spid="257">
                                            <p:txEl>
                                              <p:pRg end="6" st="6"/>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3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Gradient descent algorithm</a:t>
            </a:r>
            <a:endParaRPr/>
          </a:p>
        </p:txBody>
      </p:sp>
      <p:pic>
        <p:nvPicPr>
          <p:cNvPr id="263" name="Google Shape;263;p36"/>
          <p:cNvPicPr preferRelativeResize="0"/>
          <p:nvPr/>
        </p:nvPicPr>
        <p:blipFill>
          <a:blip r:embed="rId3">
            <a:alphaModFix/>
          </a:blip>
          <a:stretch>
            <a:fillRect/>
          </a:stretch>
        </p:blipFill>
        <p:spPr>
          <a:xfrm>
            <a:off x="2274739" y="1620450"/>
            <a:ext cx="4594525" cy="29729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3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Effect of the learning rate</a:t>
            </a:r>
            <a:endParaRPr/>
          </a:p>
        </p:txBody>
      </p:sp>
      <p:sp>
        <p:nvSpPr>
          <p:cNvPr id="269" name="Google Shape;269;p37"/>
          <p:cNvSpPr txBox="1"/>
          <p:nvPr>
            <p:ph idx="1" type="body"/>
          </p:nvPr>
        </p:nvSpPr>
        <p:spPr>
          <a:xfrm>
            <a:off x="311700" y="1152475"/>
            <a:ext cx="8520600" cy="12048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Learning rate too large: end up missing the local minima (overshooting)</a:t>
            </a:r>
            <a:endParaRPr/>
          </a:p>
          <a:p>
            <a:pPr indent="-342900" lvl="0" marL="457200" rtl="0" algn="l">
              <a:spcBef>
                <a:spcPts val="0"/>
              </a:spcBef>
              <a:spcAft>
                <a:spcPts val="0"/>
              </a:spcAft>
              <a:buSzPts val="1800"/>
              <a:buChar char="-"/>
            </a:pPr>
            <a:r>
              <a:rPr lang="en"/>
              <a:t>Learning rate too small: learning takes too long (too many iterations)</a:t>
            </a:r>
            <a:endParaRPr/>
          </a:p>
        </p:txBody>
      </p:sp>
      <p:pic>
        <p:nvPicPr>
          <p:cNvPr id="270" name="Google Shape;270;p37"/>
          <p:cNvPicPr preferRelativeResize="0"/>
          <p:nvPr/>
        </p:nvPicPr>
        <p:blipFill>
          <a:blip r:embed="rId3">
            <a:alphaModFix/>
          </a:blip>
          <a:stretch>
            <a:fillRect/>
          </a:stretch>
        </p:blipFill>
        <p:spPr>
          <a:xfrm>
            <a:off x="1373088" y="2313250"/>
            <a:ext cx="6397828" cy="24814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3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Stochastic gradient descent</a:t>
            </a:r>
            <a:endParaRPr/>
          </a:p>
        </p:txBody>
      </p:sp>
      <p:sp>
        <p:nvSpPr>
          <p:cNvPr id="276" name="Google Shape;276;p3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Issues with gradient descent:</a:t>
            </a:r>
            <a:endParaRPr/>
          </a:p>
          <a:p>
            <a:pPr indent="-317500" lvl="1" marL="914400" rtl="0" algn="l">
              <a:spcBef>
                <a:spcPts val="0"/>
              </a:spcBef>
              <a:spcAft>
                <a:spcPts val="0"/>
              </a:spcAft>
              <a:buSzPts val="1400"/>
              <a:buChar char="-"/>
            </a:pPr>
            <a:r>
              <a:rPr lang="en"/>
              <a:t>Computationally expensive and slow (uses the entire </a:t>
            </a:r>
            <a:r>
              <a:rPr b="1" lang="en"/>
              <a:t>X</a:t>
            </a:r>
            <a:r>
              <a:rPr lang="en"/>
              <a:t> dataset for each weight update)</a:t>
            </a:r>
            <a:endParaRPr/>
          </a:p>
          <a:p>
            <a:pPr indent="-317500" lvl="1" marL="914400" rtl="0" algn="l">
              <a:spcBef>
                <a:spcPts val="0"/>
              </a:spcBef>
              <a:spcAft>
                <a:spcPts val="0"/>
              </a:spcAft>
              <a:buSzPts val="1400"/>
              <a:buChar char="-"/>
            </a:pPr>
            <a:r>
              <a:rPr lang="en"/>
              <a:t>Can get stuck in bad local minima (never goes uphill)</a:t>
            </a:r>
            <a:endParaRPr/>
          </a:p>
          <a:p>
            <a:pPr indent="-342900" lvl="0" marL="457200" rtl="0" algn="l">
              <a:spcBef>
                <a:spcPts val="0"/>
              </a:spcBef>
              <a:spcAft>
                <a:spcPts val="0"/>
              </a:spcAft>
              <a:buSzPts val="1800"/>
              <a:buChar char="-"/>
            </a:pPr>
            <a:r>
              <a:rPr lang="en"/>
              <a:t>Solution: stochastic gradient descent</a:t>
            </a:r>
            <a:endParaRPr/>
          </a:p>
          <a:p>
            <a:pPr indent="-317500" lvl="1" marL="914400" rtl="0" algn="l">
              <a:spcBef>
                <a:spcPts val="0"/>
              </a:spcBef>
              <a:spcAft>
                <a:spcPts val="0"/>
              </a:spcAft>
              <a:buSzPts val="1400"/>
              <a:buChar char="-"/>
            </a:pPr>
            <a:r>
              <a:rPr lang="en"/>
              <a:t>Randomly select </a:t>
            </a:r>
            <a:r>
              <a:rPr i="1" lang="en"/>
              <a:t>one</a:t>
            </a:r>
            <a:r>
              <a:rPr lang="en"/>
              <a:t> data point (row in </a:t>
            </a:r>
            <a:r>
              <a:rPr b="1" lang="en"/>
              <a:t>X</a:t>
            </a:r>
            <a:r>
              <a:rPr lang="en"/>
              <a:t>) and update using its gradient</a:t>
            </a:r>
            <a:endParaRPr/>
          </a:p>
          <a:p>
            <a:pPr indent="-317500" lvl="1" marL="914400" rtl="0" algn="l">
              <a:spcBef>
                <a:spcPts val="0"/>
              </a:spcBef>
              <a:spcAft>
                <a:spcPts val="0"/>
              </a:spcAft>
              <a:buSzPts val="1400"/>
              <a:buChar char="-"/>
            </a:pPr>
            <a:r>
              <a:rPr lang="en"/>
              <a:t>Results in noisy approximate of the true (full dataset) gradient</a:t>
            </a:r>
            <a:endParaRPr/>
          </a:p>
          <a:p>
            <a:pPr indent="-317500" lvl="1" marL="914400" rtl="0" algn="l">
              <a:spcBef>
                <a:spcPts val="0"/>
              </a:spcBef>
              <a:spcAft>
                <a:spcPts val="0"/>
              </a:spcAft>
              <a:buSzPts val="1400"/>
              <a:buChar char="-"/>
            </a:pPr>
            <a:r>
              <a:rPr lang="en"/>
              <a:t>In practice, using noisy updates converges to better solutions that are closer to the </a:t>
            </a:r>
            <a:r>
              <a:rPr i="1" lang="en"/>
              <a:t>global minimum</a:t>
            </a:r>
            <a:r>
              <a:rPr lang="en"/>
              <a:t> (can escape bad local minima)</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6">
                                            <p:txEl>
                                              <p:pRg end="0" st="0"/>
                                            </p:txEl>
                                          </p:spTgt>
                                        </p:tgtEl>
                                        <p:attrNameLst>
                                          <p:attrName>style.visibility</p:attrName>
                                        </p:attrNameLst>
                                      </p:cBhvr>
                                      <p:to>
                                        <p:strVal val="visible"/>
                                      </p:to>
                                    </p:set>
                                    <p:animEffect filter="fade" transition="in">
                                      <p:cBhvr>
                                        <p:cTn dur="1000"/>
                                        <p:tgtEl>
                                          <p:spTgt spid="27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6">
                                            <p:txEl>
                                              <p:pRg end="1" st="1"/>
                                            </p:txEl>
                                          </p:spTgt>
                                        </p:tgtEl>
                                        <p:attrNameLst>
                                          <p:attrName>style.visibility</p:attrName>
                                        </p:attrNameLst>
                                      </p:cBhvr>
                                      <p:to>
                                        <p:strVal val="visible"/>
                                      </p:to>
                                    </p:set>
                                    <p:animEffect filter="fade" transition="in">
                                      <p:cBhvr>
                                        <p:cTn dur="1000"/>
                                        <p:tgtEl>
                                          <p:spTgt spid="27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6">
                                            <p:txEl>
                                              <p:pRg end="2" st="2"/>
                                            </p:txEl>
                                          </p:spTgt>
                                        </p:tgtEl>
                                        <p:attrNameLst>
                                          <p:attrName>style.visibility</p:attrName>
                                        </p:attrNameLst>
                                      </p:cBhvr>
                                      <p:to>
                                        <p:strVal val="visible"/>
                                      </p:to>
                                    </p:set>
                                    <p:animEffect filter="fade" transition="in">
                                      <p:cBhvr>
                                        <p:cTn dur="1000"/>
                                        <p:tgtEl>
                                          <p:spTgt spid="276">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6">
                                            <p:txEl>
                                              <p:pRg end="3" st="3"/>
                                            </p:txEl>
                                          </p:spTgt>
                                        </p:tgtEl>
                                        <p:attrNameLst>
                                          <p:attrName>style.visibility</p:attrName>
                                        </p:attrNameLst>
                                      </p:cBhvr>
                                      <p:to>
                                        <p:strVal val="visible"/>
                                      </p:to>
                                    </p:set>
                                    <p:animEffect filter="fade" transition="in">
                                      <p:cBhvr>
                                        <p:cTn dur="1000"/>
                                        <p:tgtEl>
                                          <p:spTgt spid="276">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6">
                                            <p:txEl>
                                              <p:pRg end="4" st="4"/>
                                            </p:txEl>
                                          </p:spTgt>
                                        </p:tgtEl>
                                        <p:attrNameLst>
                                          <p:attrName>style.visibility</p:attrName>
                                        </p:attrNameLst>
                                      </p:cBhvr>
                                      <p:to>
                                        <p:strVal val="visible"/>
                                      </p:to>
                                    </p:set>
                                    <p:animEffect filter="fade" transition="in">
                                      <p:cBhvr>
                                        <p:cTn dur="1000"/>
                                        <p:tgtEl>
                                          <p:spTgt spid="276">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6">
                                            <p:txEl>
                                              <p:pRg end="5" st="5"/>
                                            </p:txEl>
                                          </p:spTgt>
                                        </p:tgtEl>
                                        <p:attrNameLst>
                                          <p:attrName>style.visibility</p:attrName>
                                        </p:attrNameLst>
                                      </p:cBhvr>
                                      <p:to>
                                        <p:strVal val="visible"/>
                                      </p:to>
                                    </p:set>
                                    <p:animEffect filter="fade" transition="in">
                                      <p:cBhvr>
                                        <p:cTn dur="1000"/>
                                        <p:tgtEl>
                                          <p:spTgt spid="276">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6">
                                            <p:txEl>
                                              <p:pRg end="6" st="6"/>
                                            </p:txEl>
                                          </p:spTgt>
                                        </p:tgtEl>
                                        <p:attrNameLst>
                                          <p:attrName>style.visibility</p:attrName>
                                        </p:attrNameLst>
                                      </p:cBhvr>
                                      <p:to>
                                        <p:strVal val="visible"/>
                                      </p:to>
                                    </p:set>
                                    <p:animEffect filter="fade" transition="in">
                                      <p:cBhvr>
                                        <p:cTn dur="1000"/>
                                        <p:tgtEl>
                                          <p:spTgt spid="276">
                                            <p:txEl>
                                              <p:pRg end="6" st="6"/>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3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Stochastic gradient descent</a:t>
            </a:r>
            <a:endParaRPr/>
          </a:p>
        </p:txBody>
      </p:sp>
      <p:pic>
        <p:nvPicPr>
          <p:cNvPr id="282" name="Google Shape;282;p39"/>
          <p:cNvPicPr preferRelativeResize="0"/>
          <p:nvPr/>
        </p:nvPicPr>
        <p:blipFill>
          <a:blip r:embed="rId3">
            <a:alphaModFix/>
          </a:blip>
          <a:stretch>
            <a:fillRect/>
          </a:stretch>
        </p:blipFill>
        <p:spPr>
          <a:xfrm>
            <a:off x="152400" y="1680125"/>
            <a:ext cx="8839202" cy="2749233"/>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4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Stochastic gradient descent: escaping bad minima</a:t>
            </a:r>
            <a:endParaRPr/>
          </a:p>
        </p:txBody>
      </p:sp>
      <p:pic>
        <p:nvPicPr>
          <p:cNvPr id="288" name="Google Shape;288;p40"/>
          <p:cNvPicPr preferRelativeResize="0"/>
          <p:nvPr/>
        </p:nvPicPr>
        <p:blipFill>
          <a:blip r:embed="rId3">
            <a:alphaModFix/>
          </a:blip>
          <a:stretch>
            <a:fillRect/>
          </a:stretch>
        </p:blipFill>
        <p:spPr>
          <a:xfrm>
            <a:off x="2352700" y="1170125"/>
            <a:ext cx="4438590" cy="3820975"/>
          </a:xfrm>
          <a:prstGeom prst="rect">
            <a:avLst/>
          </a:prstGeom>
          <a:noFill/>
          <a:ln>
            <a:noFill/>
          </a:ln>
        </p:spPr>
      </p:pic>
      <p:sp>
        <p:nvSpPr>
          <p:cNvPr id="289" name="Google Shape;289;p40"/>
          <p:cNvSpPr/>
          <p:nvPr/>
        </p:nvSpPr>
        <p:spPr>
          <a:xfrm>
            <a:off x="4365075" y="2117050"/>
            <a:ext cx="109800" cy="109200"/>
          </a:xfrm>
          <a:prstGeom prst="ellipse">
            <a:avLst/>
          </a:prstGeom>
          <a:solidFill>
            <a:srgbClr val="38761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40"/>
          <p:cNvSpPr/>
          <p:nvPr/>
        </p:nvSpPr>
        <p:spPr>
          <a:xfrm>
            <a:off x="4517475" y="2269450"/>
            <a:ext cx="109800" cy="1092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40"/>
          <p:cNvSpPr/>
          <p:nvPr/>
        </p:nvSpPr>
        <p:spPr>
          <a:xfrm>
            <a:off x="4593675" y="2498050"/>
            <a:ext cx="109800" cy="1092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40"/>
          <p:cNvSpPr/>
          <p:nvPr/>
        </p:nvSpPr>
        <p:spPr>
          <a:xfrm>
            <a:off x="4593675" y="2726650"/>
            <a:ext cx="109800" cy="1092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40"/>
          <p:cNvSpPr/>
          <p:nvPr/>
        </p:nvSpPr>
        <p:spPr>
          <a:xfrm>
            <a:off x="4746075" y="2879050"/>
            <a:ext cx="109800" cy="1092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40"/>
          <p:cNvSpPr/>
          <p:nvPr/>
        </p:nvSpPr>
        <p:spPr>
          <a:xfrm>
            <a:off x="4441275" y="2955250"/>
            <a:ext cx="109800" cy="1092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40"/>
          <p:cNvSpPr/>
          <p:nvPr/>
        </p:nvSpPr>
        <p:spPr>
          <a:xfrm>
            <a:off x="4365075" y="2726650"/>
            <a:ext cx="109800" cy="1092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40"/>
          <p:cNvSpPr/>
          <p:nvPr/>
        </p:nvSpPr>
        <p:spPr>
          <a:xfrm>
            <a:off x="4136475" y="2650450"/>
            <a:ext cx="109800" cy="1092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40"/>
          <p:cNvSpPr/>
          <p:nvPr/>
        </p:nvSpPr>
        <p:spPr>
          <a:xfrm>
            <a:off x="3755475" y="2726650"/>
            <a:ext cx="109800" cy="1092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40"/>
          <p:cNvSpPr/>
          <p:nvPr/>
        </p:nvSpPr>
        <p:spPr>
          <a:xfrm>
            <a:off x="3374475" y="2802850"/>
            <a:ext cx="109800" cy="1092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40"/>
          <p:cNvSpPr/>
          <p:nvPr/>
        </p:nvSpPr>
        <p:spPr>
          <a:xfrm>
            <a:off x="3069675" y="2879050"/>
            <a:ext cx="109800" cy="1092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40"/>
          <p:cNvSpPr/>
          <p:nvPr/>
        </p:nvSpPr>
        <p:spPr>
          <a:xfrm>
            <a:off x="3222075" y="2650450"/>
            <a:ext cx="109800" cy="1092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40"/>
          <p:cNvSpPr/>
          <p:nvPr/>
        </p:nvSpPr>
        <p:spPr>
          <a:xfrm>
            <a:off x="3222075" y="3031450"/>
            <a:ext cx="109800" cy="1092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40"/>
          <p:cNvSpPr/>
          <p:nvPr/>
        </p:nvSpPr>
        <p:spPr>
          <a:xfrm>
            <a:off x="3222075" y="2802850"/>
            <a:ext cx="109800" cy="1092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03" name="Google Shape;303;p40"/>
          <p:cNvCxnSpPr>
            <a:stCxn id="289" idx="5"/>
            <a:endCxn id="290" idx="1"/>
          </p:cNvCxnSpPr>
          <p:nvPr/>
        </p:nvCxnSpPr>
        <p:spPr>
          <a:xfrm>
            <a:off x="4458795" y="2210258"/>
            <a:ext cx="74700" cy="75300"/>
          </a:xfrm>
          <a:prstGeom prst="straightConnector1">
            <a:avLst/>
          </a:prstGeom>
          <a:noFill/>
          <a:ln cap="flat" cmpd="sng" w="9525">
            <a:solidFill>
              <a:srgbClr val="000000"/>
            </a:solidFill>
            <a:prstDash val="solid"/>
            <a:round/>
            <a:headEnd len="med" w="med" type="none"/>
            <a:tailEnd len="med" w="med" type="stealth"/>
          </a:ln>
        </p:spPr>
      </p:cxnSp>
      <p:cxnSp>
        <p:nvCxnSpPr>
          <p:cNvPr id="304" name="Google Shape;304;p40"/>
          <p:cNvCxnSpPr>
            <a:stCxn id="290" idx="5"/>
            <a:endCxn id="291" idx="0"/>
          </p:cNvCxnSpPr>
          <p:nvPr/>
        </p:nvCxnSpPr>
        <p:spPr>
          <a:xfrm>
            <a:off x="4611195" y="2362658"/>
            <a:ext cx="37500" cy="135300"/>
          </a:xfrm>
          <a:prstGeom prst="straightConnector1">
            <a:avLst/>
          </a:prstGeom>
          <a:noFill/>
          <a:ln cap="flat" cmpd="sng" w="9525">
            <a:solidFill>
              <a:srgbClr val="000000"/>
            </a:solidFill>
            <a:prstDash val="solid"/>
            <a:round/>
            <a:headEnd len="med" w="med" type="none"/>
            <a:tailEnd len="med" w="med" type="stealth"/>
          </a:ln>
        </p:spPr>
      </p:cxnSp>
      <p:cxnSp>
        <p:nvCxnSpPr>
          <p:cNvPr id="305" name="Google Shape;305;p40"/>
          <p:cNvCxnSpPr>
            <a:stCxn id="291" idx="4"/>
            <a:endCxn id="292" idx="0"/>
          </p:cNvCxnSpPr>
          <p:nvPr/>
        </p:nvCxnSpPr>
        <p:spPr>
          <a:xfrm>
            <a:off x="4648575" y="2607250"/>
            <a:ext cx="0" cy="119400"/>
          </a:xfrm>
          <a:prstGeom prst="straightConnector1">
            <a:avLst/>
          </a:prstGeom>
          <a:noFill/>
          <a:ln cap="flat" cmpd="sng" w="9525">
            <a:solidFill>
              <a:srgbClr val="000000"/>
            </a:solidFill>
            <a:prstDash val="solid"/>
            <a:round/>
            <a:headEnd len="med" w="med" type="none"/>
            <a:tailEnd len="med" w="med" type="stealth"/>
          </a:ln>
        </p:spPr>
      </p:cxnSp>
      <p:cxnSp>
        <p:nvCxnSpPr>
          <p:cNvPr id="306" name="Google Shape;306;p40"/>
          <p:cNvCxnSpPr>
            <a:stCxn id="292" idx="5"/>
            <a:endCxn id="293" idx="1"/>
          </p:cNvCxnSpPr>
          <p:nvPr/>
        </p:nvCxnSpPr>
        <p:spPr>
          <a:xfrm>
            <a:off x="4687395" y="2819858"/>
            <a:ext cx="74700" cy="75300"/>
          </a:xfrm>
          <a:prstGeom prst="straightConnector1">
            <a:avLst/>
          </a:prstGeom>
          <a:noFill/>
          <a:ln cap="flat" cmpd="sng" w="9525">
            <a:solidFill>
              <a:srgbClr val="000000"/>
            </a:solidFill>
            <a:prstDash val="solid"/>
            <a:round/>
            <a:headEnd len="med" w="med" type="none"/>
            <a:tailEnd len="med" w="med" type="stealth"/>
          </a:ln>
        </p:spPr>
      </p:cxnSp>
      <p:cxnSp>
        <p:nvCxnSpPr>
          <p:cNvPr id="307" name="Google Shape;307;p40"/>
          <p:cNvCxnSpPr>
            <a:endCxn id="294" idx="6"/>
          </p:cNvCxnSpPr>
          <p:nvPr/>
        </p:nvCxnSpPr>
        <p:spPr>
          <a:xfrm flipH="1">
            <a:off x="4551075" y="2939050"/>
            <a:ext cx="257700" cy="70800"/>
          </a:xfrm>
          <a:prstGeom prst="straightConnector1">
            <a:avLst/>
          </a:prstGeom>
          <a:noFill/>
          <a:ln cap="flat" cmpd="sng" w="9525">
            <a:solidFill>
              <a:srgbClr val="000000"/>
            </a:solidFill>
            <a:prstDash val="solid"/>
            <a:round/>
            <a:headEnd len="med" w="med" type="none"/>
            <a:tailEnd len="med" w="med" type="stealth"/>
          </a:ln>
        </p:spPr>
      </p:cxnSp>
      <p:cxnSp>
        <p:nvCxnSpPr>
          <p:cNvPr id="308" name="Google Shape;308;p40"/>
          <p:cNvCxnSpPr>
            <a:stCxn id="294" idx="5"/>
            <a:endCxn id="295" idx="4"/>
          </p:cNvCxnSpPr>
          <p:nvPr/>
        </p:nvCxnSpPr>
        <p:spPr>
          <a:xfrm rot="10800000">
            <a:off x="4420095" y="2835758"/>
            <a:ext cx="114900" cy="212700"/>
          </a:xfrm>
          <a:prstGeom prst="straightConnector1">
            <a:avLst/>
          </a:prstGeom>
          <a:noFill/>
          <a:ln cap="flat" cmpd="sng" w="9525">
            <a:solidFill>
              <a:srgbClr val="000000"/>
            </a:solidFill>
            <a:prstDash val="solid"/>
            <a:round/>
            <a:headEnd len="med" w="med" type="none"/>
            <a:tailEnd len="med" w="med" type="stealth"/>
          </a:ln>
        </p:spPr>
      </p:cxnSp>
      <p:cxnSp>
        <p:nvCxnSpPr>
          <p:cNvPr id="309" name="Google Shape;309;p40"/>
          <p:cNvCxnSpPr>
            <a:stCxn id="295" idx="5"/>
            <a:endCxn id="296" idx="6"/>
          </p:cNvCxnSpPr>
          <p:nvPr/>
        </p:nvCxnSpPr>
        <p:spPr>
          <a:xfrm rot="10800000">
            <a:off x="4246395" y="2704958"/>
            <a:ext cx="212400" cy="114900"/>
          </a:xfrm>
          <a:prstGeom prst="straightConnector1">
            <a:avLst/>
          </a:prstGeom>
          <a:noFill/>
          <a:ln cap="flat" cmpd="sng" w="9525">
            <a:solidFill>
              <a:srgbClr val="000000"/>
            </a:solidFill>
            <a:prstDash val="solid"/>
            <a:round/>
            <a:headEnd len="med" w="med" type="none"/>
            <a:tailEnd len="med" w="med" type="stealth"/>
          </a:ln>
        </p:spPr>
      </p:cxnSp>
      <p:cxnSp>
        <p:nvCxnSpPr>
          <p:cNvPr id="310" name="Google Shape;310;p40"/>
          <p:cNvCxnSpPr>
            <a:stCxn id="296" idx="6"/>
            <a:endCxn id="297" idx="6"/>
          </p:cNvCxnSpPr>
          <p:nvPr/>
        </p:nvCxnSpPr>
        <p:spPr>
          <a:xfrm flipH="1">
            <a:off x="3865275" y="2705050"/>
            <a:ext cx="381000" cy="76200"/>
          </a:xfrm>
          <a:prstGeom prst="straightConnector1">
            <a:avLst/>
          </a:prstGeom>
          <a:noFill/>
          <a:ln cap="flat" cmpd="sng" w="9525">
            <a:solidFill>
              <a:srgbClr val="000000"/>
            </a:solidFill>
            <a:prstDash val="solid"/>
            <a:round/>
            <a:headEnd len="med" w="med" type="none"/>
            <a:tailEnd len="med" w="med" type="stealth"/>
          </a:ln>
        </p:spPr>
      </p:cxnSp>
      <p:cxnSp>
        <p:nvCxnSpPr>
          <p:cNvPr id="311" name="Google Shape;311;p40"/>
          <p:cNvCxnSpPr>
            <a:stCxn id="297" idx="6"/>
            <a:endCxn id="298" idx="6"/>
          </p:cNvCxnSpPr>
          <p:nvPr/>
        </p:nvCxnSpPr>
        <p:spPr>
          <a:xfrm flipH="1">
            <a:off x="3484275" y="2781250"/>
            <a:ext cx="381000" cy="76200"/>
          </a:xfrm>
          <a:prstGeom prst="straightConnector1">
            <a:avLst/>
          </a:prstGeom>
          <a:noFill/>
          <a:ln cap="flat" cmpd="sng" w="9525">
            <a:solidFill>
              <a:srgbClr val="000000"/>
            </a:solidFill>
            <a:prstDash val="solid"/>
            <a:round/>
            <a:headEnd len="med" w="med" type="none"/>
            <a:tailEnd len="med" w="med" type="stealth"/>
          </a:ln>
        </p:spPr>
      </p:cxnSp>
      <p:cxnSp>
        <p:nvCxnSpPr>
          <p:cNvPr id="312" name="Google Shape;312;p40"/>
          <p:cNvCxnSpPr>
            <a:stCxn id="298" idx="1"/>
            <a:endCxn id="300" idx="5"/>
          </p:cNvCxnSpPr>
          <p:nvPr/>
        </p:nvCxnSpPr>
        <p:spPr>
          <a:xfrm rot="10800000">
            <a:off x="3315855" y="2743542"/>
            <a:ext cx="74700" cy="75300"/>
          </a:xfrm>
          <a:prstGeom prst="straightConnector1">
            <a:avLst/>
          </a:prstGeom>
          <a:noFill/>
          <a:ln cap="flat" cmpd="sng" w="9525">
            <a:solidFill>
              <a:srgbClr val="000000"/>
            </a:solidFill>
            <a:prstDash val="solid"/>
            <a:round/>
            <a:headEnd len="med" w="med" type="none"/>
            <a:tailEnd len="med" w="med" type="stealth"/>
          </a:ln>
        </p:spPr>
      </p:cxnSp>
      <p:cxnSp>
        <p:nvCxnSpPr>
          <p:cNvPr id="313" name="Google Shape;313;p40"/>
          <p:cNvCxnSpPr>
            <a:stCxn id="300" idx="7"/>
            <a:endCxn id="299" idx="0"/>
          </p:cNvCxnSpPr>
          <p:nvPr/>
        </p:nvCxnSpPr>
        <p:spPr>
          <a:xfrm flipH="1">
            <a:off x="3124695" y="2666442"/>
            <a:ext cx="191100" cy="212700"/>
          </a:xfrm>
          <a:prstGeom prst="straightConnector1">
            <a:avLst/>
          </a:prstGeom>
          <a:noFill/>
          <a:ln cap="flat" cmpd="sng" w="9525">
            <a:solidFill>
              <a:srgbClr val="000000"/>
            </a:solidFill>
            <a:prstDash val="solid"/>
            <a:round/>
            <a:headEnd len="med" w="med" type="none"/>
            <a:tailEnd len="med" w="med" type="stealth"/>
          </a:ln>
        </p:spPr>
      </p:cxnSp>
      <p:cxnSp>
        <p:nvCxnSpPr>
          <p:cNvPr id="314" name="Google Shape;314;p40"/>
          <p:cNvCxnSpPr>
            <a:stCxn id="299" idx="2"/>
            <a:endCxn id="301" idx="2"/>
          </p:cNvCxnSpPr>
          <p:nvPr/>
        </p:nvCxnSpPr>
        <p:spPr>
          <a:xfrm>
            <a:off x="3069675" y="2933650"/>
            <a:ext cx="152400" cy="152400"/>
          </a:xfrm>
          <a:prstGeom prst="straightConnector1">
            <a:avLst/>
          </a:prstGeom>
          <a:noFill/>
          <a:ln cap="flat" cmpd="sng" w="9525">
            <a:solidFill>
              <a:srgbClr val="000000"/>
            </a:solidFill>
            <a:prstDash val="solid"/>
            <a:round/>
            <a:headEnd len="med" w="med" type="none"/>
            <a:tailEnd len="med" w="med" type="stealth"/>
          </a:ln>
        </p:spPr>
      </p:cxnSp>
      <p:cxnSp>
        <p:nvCxnSpPr>
          <p:cNvPr id="315" name="Google Shape;315;p40"/>
          <p:cNvCxnSpPr>
            <a:stCxn id="301" idx="4"/>
            <a:endCxn id="302" idx="4"/>
          </p:cNvCxnSpPr>
          <p:nvPr/>
        </p:nvCxnSpPr>
        <p:spPr>
          <a:xfrm rot="10800000">
            <a:off x="3276975" y="2912050"/>
            <a:ext cx="0" cy="228600"/>
          </a:xfrm>
          <a:prstGeom prst="straightConnector1">
            <a:avLst/>
          </a:prstGeom>
          <a:noFill/>
          <a:ln cap="flat" cmpd="sng" w="9525">
            <a:solidFill>
              <a:srgbClr val="000000"/>
            </a:solidFill>
            <a:prstDash val="solid"/>
            <a:round/>
            <a:headEnd len="med" w="med" type="none"/>
            <a:tailEnd len="med" w="med" type="stealth"/>
          </a:ln>
        </p:spPr>
      </p:cxn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4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Stochastic gradient descent algorithm</a:t>
            </a:r>
            <a:endParaRPr/>
          </a:p>
        </p:txBody>
      </p:sp>
      <p:pic>
        <p:nvPicPr>
          <p:cNvPr id="321" name="Google Shape;321;p41"/>
          <p:cNvPicPr preferRelativeResize="0"/>
          <p:nvPr/>
        </p:nvPicPr>
        <p:blipFill>
          <a:blip r:embed="rId3">
            <a:alphaModFix/>
          </a:blip>
          <a:stretch>
            <a:fillRect/>
          </a:stretch>
        </p:blipFill>
        <p:spPr>
          <a:xfrm>
            <a:off x="1940937" y="1254600"/>
            <a:ext cx="5262124" cy="36138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p15"/>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Issues and challenges in ML</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4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Mini-batch gradient descent</a:t>
            </a:r>
            <a:endParaRPr/>
          </a:p>
        </p:txBody>
      </p:sp>
      <p:sp>
        <p:nvSpPr>
          <p:cNvPr id="327" name="Google Shape;327;p4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Noise (i.e. randomness):</a:t>
            </a:r>
            <a:endParaRPr/>
          </a:p>
          <a:p>
            <a:pPr indent="-317500" lvl="1" marL="914400" rtl="0" algn="l">
              <a:spcBef>
                <a:spcPts val="0"/>
              </a:spcBef>
              <a:spcAft>
                <a:spcPts val="0"/>
              </a:spcAft>
              <a:buSzPts val="1400"/>
              <a:buChar char="-"/>
            </a:pPr>
            <a:r>
              <a:rPr lang="en"/>
              <a:t>A bit of noise can help us find the optimal solution by escaping local minima</a:t>
            </a:r>
            <a:endParaRPr/>
          </a:p>
          <a:p>
            <a:pPr indent="-317500" lvl="1" marL="914400" rtl="0" algn="l">
              <a:spcBef>
                <a:spcPts val="0"/>
              </a:spcBef>
              <a:spcAft>
                <a:spcPts val="0"/>
              </a:spcAft>
              <a:buSzPts val="1400"/>
              <a:buChar char="-"/>
            </a:pPr>
            <a:r>
              <a:rPr lang="en"/>
              <a:t>Too much noise can slow training due to lack of sustained downhill progress</a:t>
            </a:r>
            <a:endParaRPr/>
          </a:p>
          <a:p>
            <a:pPr indent="-342900" lvl="0" marL="457200" rtl="0" algn="l">
              <a:spcBef>
                <a:spcPts val="0"/>
              </a:spcBef>
              <a:spcAft>
                <a:spcPts val="0"/>
              </a:spcAft>
              <a:buSzPts val="1800"/>
              <a:buChar char="-"/>
            </a:pPr>
            <a:r>
              <a:rPr lang="en"/>
              <a:t>Computational efficiency:</a:t>
            </a:r>
            <a:endParaRPr/>
          </a:p>
          <a:p>
            <a:pPr indent="-317500" lvl="1" marL="914400" rtl="0" algn="l">
              <a:spcBef>
                <a:spcPts val="0"/>
              </a:spcBef>
              <a:spcAft>
                <a:spcPts val="0"/>
              </a:spcAft>
              <a:buSzPts val="1400"/>
              <a:buChar char="-"/>
            </a:pPr>
            <a:r>
              <a:rPr lang="en"/>
              <a:t>Big matrix multiplications may make our computers run out of memory</a:t>
            </a:r>
            <a:endParaRPr/>
          </a:p>
          <a:p>
            <a:pPr indent="-317500" lvl="1" marL="914400" rtl="0" algn="l">
              <a:spcBef>
                <a:spcPts val="0"/>
              </a:spcBef>
              <a:spcAft>
                <a:spcPts val="0"/>
              </a:spcAft>
              <a:buSzPts val="1400"/>
              <a:buChar char="-"/>
            </a:pPr>
            <a:r>
              <a:rPr lang="en"/>
              <a:t>Small matrix multiplications may not make efficient use of parallel computing</a:t>
            </a:r>
            <a:endParaRPr/>
          </a:p>
          <a:p>
            <a:pPr indent="-342900" lvl="0" marL="457200" rtl="0" algn="l">
              <a:spcBef>
                <a:spcPts val="0"/>
              </a:spcBef>
              <a:spcAft>
                <a:spcPts val="0"/>
              </a:spcAft>
              <a:buSzPts val="1800"/>
              <a:buChar char="-"/>
            </a:pPr>
            <a:r>
              <a:rPr b="1" lang="en"/>
              <a:t>We often want something in between</a:t>
            </a:r>
            <a:r>
              <a:rPr lang="en"/>
              <a:t>: estimate the gradient each iteration using </a:t>
            </a:r>
            <a:r>
              <a:rPr i="1" lang="en"/>
              <a:t>some</a:t>
            </a:r>
            <a:r>
              <a:rPr i="1" lang="en"/>
              <a:t>, </a:t>
            </a:r>
            <a:r>
              <a:rPr i="1" lang="en"/>
              <a:t>but not all</a:t>
            </a:r>
            <a:r>
              <a:rPr lang="en"/>
              <a:t> </a:t>
            </a:r>
            <a:r>
              <a:rPr lang="en"/>
              <a:t>of the data</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7">
                                            <p:txEl>
                                              <p:pRg end="0" st="0"/>
                                            </p:txEl>
                                          </p:spTgt>
                                        </p:tgtEl>
                                        <p:attrNameLst>
                                          <p:attrName>style.visibility</p:attrName>
                                        </p:attrNameLst>
                                      </p:cBhvr>
                                      <p:to>
                                        <p:strVal val="visible"/>
                                      </p:to>
                                    </p:set>
                                    <p:animEffect filter="fade" transition="in">
                                      <p:cBhvr>
                                        <p:cTn dur="1000"/>
                                        <p:tgtEl>
                                          <p:spTgt spid="32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7">
                                            <p:txEl>
                                              <p:pRg end="1" st="1"/>
                                            </p:txEl>
                                          </p:spTgt>
                                        </p:tgtEl>
                                        <p:attrNameLst>
                                          <p:attrName>style.visibility</p:attrName>
                                        </p:attrNameLst>
                                      </p:cBhvr>
                                      <p:to>
                                        <p:strVal val="visible"/>
                                      </p:to>
                                    </p:set>
                                    <p:animEffect filter="fade" transition="in">
                                      <p:cBhvr>
                                        <p:cTn dur="1000"/>
                                        <p:tgtEl>
                                          <p:spTgt spid="32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7">
                                            <p:txEl>
                                              <p:pRg end="2" st="2"/>
                                            </p:txEl>
                                          </p:spTgt>
                                        </p:tgtEl>
                                        <p:attrNameLst>
                                          <p:attrName>style.visibility</p:attrName>
                                        </p:attrNameLst>
                                      </p:cBhvr>
                                      <p:to>
                                        <p:strVal val="visible"/>
                                      </p:to>
                                    </p:set>
                                    <p:animEffect filter="fade" transition="in">
                                      <p:cBhvr>
                                        <p:cTn dur="1000"/>
                                        <p:tgtEl>
                                          <p:spTgt spid="327">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7">
                                            <p:txEl>
                                              <p:pRg end="3" st="3"/>
                                            </p:txEl>
                                          </p:spTgt>
                                        </p:tgtEl>
                                        <p:attrNameLst>
                                          <p:attrName>style.visibility</p:attrName>
                                        </p:attrNameLst>
                                      </p:cBhvr>
                                      <p:to>
                                        <p:strVal val="visible"/>
                                      </p:to>
                                    </p:set>
                                    <p:animEffect filter="fade" transition="in">
                                      <p:cBhvr>
                                        <p:cTn dur="1000"/>
                                        <p:tgtEl>
                                          <p:spTgt spid="327">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7">
                                            <p:txEl>
                                              <p:pRg end="4" st="4"/>
                                            </p:txEl>
                                          </p:spTgt>
                                        </p:tgtEl>
                                        <p:attrNameLst>
                                          <p:attrName>style.visibility</p:attrName>
                                        </p:attrNameLst>
                                      </p:cBhvr>
                                      <p:to>
                                        <p:strVal val="visible"/>
                                      </p:to>
                                    </p:set>
                                    <p:animEffect filter="fade" transition="in">
                                      <p:cBhvr>
                                        <p:cTn dur="1000"/>
                                        <p:tgtEl>
                                          <p:spTgt spid="327">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7">
                                            <p:txEl>
                                              <p:pRg end="5" st="5"/>
                                            </p:txEl>
                                          </p:spTgt>
                                        </p:tgtEl>
                                        <p:attrNameLst>
                                          <p:attrName>style.visibility</p:attrName>
                                        </p:attrNameLst>
                                      </p:cBhvr>
                                      <p:to>
                                        <p:strVal val="visible"/>
                                      </p:to>
                                    </p:set>
                                    <p:animEffect filter="fade" transition="in">
                                      <p:cBhvr>
                                        <p:cTn dur="1000"/>
                                        <p:tgtEl>
                                          <p:spTgt spid="327">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7">
                                            <p:txEl>
                                              <p:pRg end="6" st="6"/>
                                            </p:txEl>
                                          </p:spTgt>
                                        </p:tgtEl>
                                        <p:attrNameLst>
                                          <p:attrName>style.visibility</p:attrName>
                                        </p:attrNameLst>
                                      </p:cBhvr>
                                      <p:to>
                                        <p:strVal val="visible"/>
                                      </p:to>
                                    </p:set>
                                    <p:animEffect filter="fade" transition="in">
                                      <p:cBhvr>
                                        <p:cTn dur="1000"/>
                                        <p:tgtEl>
                                          <p:spTgt spid="327">
                                            <p:txEl>
                                              <p:pRg end="6" st="6"/>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4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Mini-batch gradient descent</a:t>
            </a:r>
            <a:endParaRPr/>
          </a:p>
        </p:txBody>
      </p:sp>
      <p:pic>
        <p:nvPicPr>
          <p:cNvPr id="333" name="Google Shape;333;p43"/>
          <p:cNvPicPr preferRelativeResize="0"/>
          <p:nvPr/>
        </p:nvPicPr>
        <p:blipFill>
          <a:blip r:embed="rId3">
            <a:alphaModFix/>
          </a:blip>
          <a:stretch>
            <a:fillRect/>
          </a:stretch>
        </p:blipFill>
        <p:spPr>
          <a:xfrm>
            <a:off x="717063" y="1126475"/>
            <a:ext cx="7709878" cy="38209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4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Mini-batch</a:t>
            </a:r>
            <a:r>
              <a:rPr lang="en"/>
              <a:t> gradient descent algorithm</a:t>
            </a:r>
            <a:endParaRPr/>
          </a:p>
        </p:txBody>
      </p:sp>
      <p:pic>
        <p:nvPicPr>
          <p:cNvPr id="339" name="Google Shape;339;p44"/>
          <p:cNvPicPr preferRelativeResize="0"/>
          <p:nvPr/>
        </p:nvPicPr>
        <p:blipFill>
          <a:blip r:embed="rId3">
            <a:alphaModFix/>
          </a:blip>
          <a:stretch>
            <a:fillRect/>
          </a:stretch>
        </p:blipFill>
        <p:spPr>
          <a:xfrm>
            <a:off x="1007513" y="1220225"/>
            <a:ext cx="7128975" cy="360518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4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Effect of the batch size</a:t>
            </a:r>
            <a:endParaRPr/>
          </a:p>
        </p:txBody>
      </p:sp>
      <p:pic>
        <p:nvPicPr>
          <p:cNvPr id="345" name="Google Shape;345;p45"/>
          <p:cNvPicPr preferRelativeResize="0"/>
          <p:nvPr/>
        </p:nvPicPr>
        <p:blipFill>
          <a:blip r:embed="rId3">
            <a:alphaModFix/>
          </a:blip>
          <a:stretch>
            <a:fillRect/>
          </a:stretch>
        </p:blipFill>
        <p:spPr>
          <a:xfrm>
            <a:off x="2133600" y="1261250"/>
            <a:ext cx="4876800" cy="3171825"/>
          </a:xfrm>
          <a:prstGeom prst="rect">
            <a:avLst/>
          </a:prstGeom>
          <a:noFill/>
          <a:ln>
            <a:noFill/>
          </a:ln>
        </p:spPr>
      </p:pic>
      <p:sp>
        <p:nvSpPr>
          <p:cNvPr id="346" name="Google Shape;346;p45"/>
          <p:cNvSpPr/>
          <p:nvPr/>
        </p:nvSpPr>
        <p:spPr>
          <a:xfrm>
            <a:off x="4525125" y="4245225"/>
            <a:ext cx="421800" cy="1455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45"/>
          <p:cNvSpPr txBox="1"/>
          <p:nvPr/>
        </p:nvSpPr>
        <p:spPr>
          <a:xfrm>
            <a:off x="5361750" y="4390725"/>
            <a:ext cx="1367700" cy="41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t>Not the same as # of iterations (updates)</a:t>
            </a:r>
            <a:endParaRPr sz="1000"/>
          </a:p>
        </p:txBody>
      </p:sp>
      <p:cxnSp>
        <p:nvCxnSpPr>
          <p:cNvPr id="348" name="Google Shape;348;p45"/>
          <p:cNvCxnSpPr>
            <a:stCxn id="347" idx="1"/>
            <a:endCxn id="346" idx="3"/>
          </p:cNvCxnSpPr>
          <p:nvPr/>
        </p:nvCxnSpPr>
        <p:spPr>
          <a:xfrm rot="10800000">
            <a:off x="4946850" y="4318125"/>
            <a:ext cx="414900" cy="279900"/>
          </a:xfrm>
          <a:prstGeom prst="straightConnector1">
            <a:avLst/>
          </a:prstGeom>
          <a:noFill/>
          <a:ln cap="flat" cmpd="sng" w="9525">
            <a:solidFill>
              <a:srgbClr val="000000"/>
            </a:solidFill>
            <a:prstDash val="solid"/>
            <a:round/>
            <a:headEnd len="med" w="med" type="none"/>
            <a:tailEnd len="med" w="med" type="triangle"/>
          </a:ln>
        </p:spPr>
      </p:cxnSp>
      <p:sp>
        <p:nvSpPr>
          <p:cNvPr id="349" name="Google Shape;349;p45"/>
          <p:cNvSpPr txBox="1"/>
          <p:nvPr/>
        </p:nvSpPr>
        <p:spPr>
          <a:xfrm>
            <a:off x="311700" y="4478025"/>
            <a:ext cx="3462900" cy="45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t>Note</a:t>
            </a:r>
            <a:r>
              <a:rPr lang="en" sz="1200"/>
              <a:t>: graph is for a deep neural network</a:t>
            </a:r>
            <a:br>
              <a:rPr lang="en" sz="1200"/>
            </a:br>
            <a:r>
              <a:rPr lang="en" sz="1200"/>
              <a:t>(many local minima, noise is more important)</a:t>
            </a:r>
            <a:endParaRPr sz="12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4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p46"/>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Regularization</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p4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Overfitting</a:t>
            </a:r>
            <a:endParaRPr/>
          </a:p>
        </p:txBody>
      </p:sp>
      <p:pic>
        <p:nvPicPr>
          <p:cNvPr id="360" name="Google Shape;360;p47"/>
          <p:cNvPicPr preferRelativeResize="0"/>
          <p:nvPr/>
        </p:nvPicPr>
        <p:blipFill>
          <a:blip r:embed="rId3">
            <a:alphaModFix/>
          </a:blip>
          <a:stretch>
            <a:fillRect/>
          </a:stretch>
        </p:blipFill>
        <p:spPr>
          <a:xfrm>
            <a:off x="532800" y="1646275"/>
            <a:ext cx="8078400" cy="2807700"/>
          </a:xfrm>
          <a:prstGeom prst="rect">
            <a:avLst/>
          </a:prstGeom>
          <a:noFill/>
          <a:ln>
            <a:noFill/>
          </a:ln>
        </p:spPr>
      </p:pic>
      <p:sp>
        <p:nvSpPr>
          <p:cNvPr id="361" name="Google Shape;361;p47"/>
          <p:cNvSpPr txBox="1"/>
          <p:nvPr/>
        </p:nvSpPr>
        <p:spPr>
          <a:xfrm>
            <a:off x="5071625" y="3498225"/>
            <a:ext cx="782700" cy="267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x</a:t>
            </a:r>
            <a:endParaRPr/>
          </a:p>
        </p:txBody>
      </p:sp>
      <p:sp>
        <p:nvSpPr>
          <p:cNvPr id="362" name="Google Shape;362;p47"/>
          <p:cNvSpPr txBox="1"/>
          <p:nvPr/>
        </p:nvSpPr>
        <p:spPr>
          <a:xfrm>
            <a:off x="5023700" y="3482175"/>
            <a:ext cx="782700" cy="299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x</a:t>
            </a:r>
            <a:endParaRPr/>
          </a:p>
        </p:txBody>
      </p:sp>
      <p:sp>
        <p:nvSpPr>
          <p:cNvPr id="363" name="Google Shape;363;p47"/>
          <p:cNvSpPr txBox="1"/>
          <p:nvPr/>
        </p:nvSpPr>
        <p:spPr>
          <a:xfrm>
            <a:off x="7675950" y="3498225"/>
            <a:ext cx="782700" cy="299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x</a:t>
            </a:r>
            <a:endParaRPr/>
          </a:p>
        </p:txBody>
      </p:sp>
      <p:sp>
        <p:nvSpPr>
          <p:cNvPr id="364" name="Google Shape;364;p47"/>
          <p:cNvSpPr txBox="1"/>
          <p:nvPr/>
        </p:nvSpPr>
        <p:spPr>
          <a:xfrm>
            <a:off x="2325475" y="3498225"/>
            <a:ext cx="782700" cy="299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x</a:t>
            </a:r>
            <a:endParaRPr/>
          </a:p>
        </p:txBody>
      </p:sp>
      <p:sp>
        <p:nvSpPr>
          <p:cNvPr id="365" name="Google Shape;365;p47"/>
          <p:cNvSpPr txBox="1"/>
          <p:nvPr/>
        </p:nvSpPr>
        <p:spPr>
          <a:xfrm>
            <a:off x="736750" y="1811200"/>
            <a:ext cx="782700" cy="299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y</a:t>
            </a:r>
            <a:endParaRPr/>
          </a:p>
        </p:txBody>
      </p:sp>
      <p:sp>
        <p:nvSpPr>
          <p:cNvPr id="366" name="Google Shape;366;p47"/>
          <p:cNvSpPr txBox="1"/>
          <p:nvPr/>
        </p:nvSpPr>
        <p:spPr>
          <a:xfrm>
            <a:off x="3444900" y="1811200"/>
            <a:ext cx="782700" cy="299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y</a:t>
            </a:r>
            <a:endParaRPr/>
          </a:p>
        </p:txBody>
      </p:sp>
      <p:sp>
        <p:nvSpPr>
          <p:cNvPr id="367" name="Google Shape;367;p47"/>
          <p:cNvSpPr txBox="1"/>
          <p:nvPr/>
        </p:nvSpPr>
        <p:spPr>
          <a:xfrm>
            <a:off x="6073250" y="1811200"/>
            <a:ext cx="782700" cy="299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y</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4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Overfitting</a:t>
            </a:r>
            <a:endParaRPr/>
          </a:p>
        </p:txBody>
      </p:sp>
      <p:sp>
        <p:nvSpPr>
          <p:cNvPr id="373" name="Google Shape;373;p48"/>
          <p:cNvSpPr txBox="1"/>
          <p:nvPr>
            <p:ph idx="1" type="body"/>
          </p:nvPr>
        </p:nvSpPr>
        <p:spPr>
          <a:xfrm>
            <a:off x="311700" y="1152475"/>
            <a:ext cx="8520600" cy="36078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D</a:t>
            </a:r>
            <a:r>
              <a:rPr lang="en"/>
              <a:t>ata has two components components: </a:t>
            </a:r>
            <a:r>
              <a:rPr i="1" lang="en"/>
              <a:t>signal (pattern)</a:t>
            </a:r>
            <a:r>
              <a:rPr lang="en"/>
              <a:t> + </a:t>
            </a:r>
            <a:r>
              <a:rPr i="1" lang="en"/>
              <a:t>noise</a:t>
            </a:r>
            <a:endParaRPr/>
          </a:p>
          <a:p>
            <a:pPr indent="-342900" lvl="0" marL="457200" rtl="0" algn="l">
              <a:spcBef>
                <a:spcPts val="0"/>
              </a:spcBef>
              <a:spcAft>
                <a:spcPts val="0"/>
              </a:spcAft>
              <a:buSzPts val="1800"/>
              <a:buChar char="-"/>
            </a:pPr>
            <a:r>
              <a:rPr lang="en"/>
              <a:t>Example: predicting house prices from # of bedrooms, area, age, etc.</a:t>
            </a:r>
            <a:endParaRPr/>
          </a:p>
          <a:p>
            <a:pPr indent="-317500" lvl="1" marL="914400" rtl="0" algn="l">
              <a:spcBef>
                <a:spcPts val="0"/>
              </a:spcBef>
              <a:spcAft>
                <a:spcPts val="0"/>
              </a:spcAft>
              <a:buSzPts val="1400"/>
              <a:buChar char="-"/>
            </a:pPr>
            <a:r>
              <a:rPr lang="en"/>
              <a:t>Signal: degree to which these features actually influence the price</a:t>
            </a:r>
            <a:endParaRPr/>
          </a:p>
          <a:p>
            <a:pPr indent="-317500" lvl="1" marL="914400" rtl="0" algn="l">
              <a:spcBef>
                <a:spcPts val="0"/>
              </a:spcBef>
              <a:spcAft>
                <a:spcPts val="0"/>
              </a:spcAft>
              <a:buSzPts val="1400"/>
              <a:buChar char="-"/>
            </a:pPr>
            <a:r>
              <a:rPr lang="en"/>
              <a:t>Noise: spurious relationships between these features and the price in your dataset</a:t>
            </a:r>
            <a:endParaRPr/>
          </a:p>
          <a:p>
            <a:pPr indent="-342900" lvl="0" marL="457200" rtl="0" algn="l">
              <a:spcBef>
                <a:spcPts val="0"/>
              </a:spcBef>
              <a:spcAft>
                <a:spcPts val="0"/>
              </a:spcAft>
              <a:buSzPts val="1800"/>
              <a:buChar char="-"/>
            </a:pPr>
            <a:r>
              <a:rPr b="1" lang="en"/>
              <a:t>Goal of machine learning</a:t>
            </a:r>
            <a:r>
              <a:rPr lang="en"/>
              <a:t>: learn the signal, ignore the noise</a:t>
            </a:r>
            <a:endParaRPr/>
          </a:p>
          <a:p>
            <a:pPr indent="-342900" lvl="0" marL="457200" rtl="0" algn="l">
              <a:spcBef>
                <a:spcPts val="0"/>
              </a:spcBef>
              <a:spcAft>
                <a:spcPts val="0"/>
              </a:spcAft>
              <a:buSzPts val="1800"/>
              <a:buChar char="-"/>
            </a:pPr>
            <a:r>
              <a:rPr lang="en"/>
              <a:t>When the model is learning the noise, we say that it is </a:t>
            </a:r>
            <a:r>
              <a:rPr b="1" lang="en"/>
              <a:t>overfitting</a:t>
            </a:r>
            <a:endParaRPr/>
          </a:p>
          <a:p>
            <a:pPr indent="-342900" lvl="0" marL="457200" rtl="0" algn="l">
              <a:spcBef>
                <a:spcPts val="0"/>
              </a:spcBef>
              <a:spcAft>
                <a:spcPts val="0"/>
              </a:spcAft>
              <a:buSzPts val="1800"/>
              <a:buChar char="-"/>
            </a:pPr>
            <a:r>
              <a:rPr lang="en"/>
              <a:t>Overfitting is undesirable, because the noise is spurious and therefore won’t be the same on new data seen out in the real world</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3">
                                            <p:txEl>
                                              <p:pRg end="0" st="0"/>
                                            </p:txEl>
                                          </p:spTgt>
                                        </p:tgtEl>
                                        <p:attrNameLst>
                                          <p:attrName>style.visibility</p:attrName>
                                        </p:attrNameLst>
                                      </p:cBhvr>
                                      <p:to>
                                        <p:strVal val="visible"/>
                                      </p:to>
                                    </p:set>
                                    <p:animEffect filter="fade" transition="in">
                                      <p:cBhvr>
                                        <p:cTn dur="1000"/>
                                        <p:tgtEl>
                                          <p:spTgt spid="37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3">
                                            <p:txEl>
                                              <p:pRg end="1" st="1"/>
                                            </p:txEl>
                                          </p:spTgt>
                                        </p:tgtEl>
                                        <p:attrNameLst>
                                          <p:attrName>style.visibility</p:attrName>
                                        </p:attrNameLst>
                                      </p:cBhvr>
                                      <p:to>
                                        <p:strVal val="visible"/>
                                      </p:to>
                                    </p:set>
                                    <p:animEffect filter="fade" transition="in">
                                      <p:cBhvr>
                                        <p:cTn dur="1000"/>
                                        <p:tgtEl>
                                          <p:spTgt spid="37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3">
                                            <p:txEl>
                                              <p:pRg end="2" st="2"/>
                                            </p:txEl>
                                          </p:spTgt>
                                        </p:tgtEl>
                                        <p:attrNameLst>
                                          <p:attrName>style.visibility</p:attrName>
                                        </p:attrNameLst>
                                      </p:cBhvr>
                                      <p:to>
                                        <p:strVal val="visible"/>
                                      </p:to>
                                    </p:set>
                                    <p:animEffect filter="fade" transition="in">
                                      <p:cBhvr>
                                        <p:cTn dur="1000"/>
                                        <p:tgtEl>
                                          <p:spTgt spid="373">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3">
                                            <p:txEl>
                                              <p:pRg end="3" st="3"/>
                                            </p:txEl>
                                          </p:spTgt>
                                        </p:tgtEl>
                                        <p:attrNameLst>
                                          <p:attrName>style.visibility</p:attrName>
                                        </p:attrNameLst>
                                      </p:cBhvr>
                                      <p:to>
                                        <p:strVal val="visible"/>
                                      </p:to>
                                    </p:set>
                                    <p:animEffect filter="fade" transition="in">
                                      <p:cBhvr>
                                        <p:cTn dur="1000"/>
                                        <p:tgtEl>
                                          <p:spTgt spid="373">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3">
                                            <p:txEl>
                                              <p:pRg end="4" st="4"/>
                                            </p:txEl>
                                          </p:spTgt>
                                        </p:tgtEl>
                                        <p:attrNameLst>
                                          <p:attrName>style.visibility</p:attrName>
                                        </p:attrNameLst>
                                      </p:cBhvr>
                                      <p:to>
                                        <p:strVal val="visible"/>
                                      </p:to>
                                    </p:set>
                                    <p:animEffect filter="fade" transition="in">
                                      <p:cBhvr>
                                        <p:cTn dur="1000"/>
                                        <p:tgtEl>
                                          <p:spTgt spid="373">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3">
                                            <p:txEl>
                                              <p:pRg end="5" st="5"/>
                                            </p:txEl>
                                          </p:spTgt>
                                        </p:tgtEl>
                                        <p:attrNameLst>
                                          <p:attrName>style.visibility</p:attrName>
                                        </p:attrNameLst>
                                      </p:cBhvr>
                                      <p:to>
                                        <p:strVal val="visible"/>
                                      </p:to>
                                    </p:set>
                                    <p:animEffect filter="fade" transition="in">
                                      <p:cBhvr>
                                        <p:cTn dur="1000"/>
                                        <p:tgtEl>
                                          <p:spTgt spid="373">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3">
                                            <p:txEl>
                                              <p:pRg end="6" st="6"/>
                                            </p:txEl>
                                          </p:spTgt>
                                        </p:tgtEl>
                                        <p:attrNameLst>
                                          <p:attrName>style.visibility</p:attrName>
                                        </p:attrNameLst>
                                      </p:cBhvr>
                                      <p:to>
                                        <p:strVal val="visible"/>
                                      </p:to>
                                    </p:set>
                                    <p:animEffect filter="fade" transition="in">
                                      <p:cBhvr>
                                        <p:cTn dur="1000"/>
                                        <p:tgtEl>
                                          <p:spTgt spid="373">
                                            <p:txEl>
                                              <p:pRg end="6" st="6"/>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4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Overfitting and model complexity</a:t>
            </a:r>
            <a:endParaRPr/>
          </a:p>
        </p:txBody>
      </p:sp>
      <p:pic>
        <p:nvPicPr>
          <p:cNvPr id="379" name="Google Shape;379;p49"/>
          <p:cNvPicPr preferRelativeResize="0"/>
          <p:nvPr/>
        </p:nvPicPr>
        <p:blipFill>
          <a:blip r:embed="rId3">
            <a:alphaModFix/>
          </a:blip>
          <a:stretch>
            <a:fillRect/>
          </a:stretch>
        </p:blipFill>
        <p:spPr>
          <a:xfrm>
            <a:off x="677075" y="1313875"/>
            <a:ext cx="7789851" cy="3409125"/>
          </a:xfrm>
          <a:prstGeom prst="rect">
            <a:avLst/>
          </a:prstGeom>
          <a:noFill/>
          <a:ln>
            <a:noFill/>
          </a:ln>
        </p:spPr>
      </p:pic>
      <p:sp>
        <p:nvSpPr>
          <p:cNvPr id="380" name="Google Shape;380;p49"/>
          <p:cNvSpPr txBox="1"/>
          <p:nvPr/>
        </p:nvSpPr>
        <p:spPr>
          <a:xfrm>
            <a:off x="5231350" y="3380850"/>
            <a:ext cx="3458400" cy="429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600"/>
              <a:t>(data that you train your model with)</a:t>
            </a:r>
            <a:endParaRPr sz="1600"/>
          </a:p>
        </p:txBody>
      </p:sp>
      <p:sp>
        <p:nvSpPr>
          <p:cNvPr id="381" name="Google Shape;381;p49"/>
          <p:cNvSpPr txBox="1"/>
          <p:nvPr/>
        </p:nvSpPr>
        <p:spPr>
          <a:xfrm>
            <a:off x="5275600" y="1408775"/>
            <a:ext cx="3712800" cy="429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600"/>
              <a:t>(data that you evaluate your model on)</a:t>
            </a:r>
            <a:endParaRPr sz="1600"/>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p5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model complexity?</a:t>
            </a:r>
            <a:endParaRPr/>
          </a:p>
        </p:txBody>
      </p:sp>
      <p:sp>
        <p:nvSpPr>
          <p:cNvPr id="387" name="Google Shape;387;p5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The space of functions a model can learn</a:t>
            </a:r>
            <a:endParaRPr/>
          </a:p>
          <a:p>
            <a:pPr indent="-342900" lvl="0" marL="457200" rtl="0" algn="l">
              <a:spcBef>
                <a:spcPts val="0"/>
              </a:spcBef>
              <a:spcAft>
                <a:spcPts val="0"/>
              </a:spcAft>
              <a:buSzPts val="1800"/>
              <a:buChar char="-"/>
            </a:pPr>
            <a:r>
              <a:rPr lang="en"/>
              <a:t>Influenced by:</a:t>
            </a:r>
            <a:endParaRPr/>
          </a:p>
          <a:p>
            <a:pPr indent="-317500" lvl="1" marL="914400" rtl="0" algn="l">
              <a:spcBef>
                <a:spcPts val="0"/>
              </a:spcBef>
              <a:spcAft>
                <a:spcPts val="0"/>
              </a:spcAft>
              <a:buSzPts val="1400"/>
              <a:buChar char="-"/>
            </a:pPr>
            <a:r>
              <a:rPr lang="en"/>
              <a:t>Model architecture (structure, type)</a:t>
            </a:r>
            <a:endParaRPr/>
          </a:p>
          <a:p>
            <a:pPr indent="-317500" lvl="1" marL="914400" rtl="0" algn="l">
              <a:spcBef>
                <a:spcPts val="0"/>
              </a:spcBef>
              <a:spcAft>
                <a:spcPts val="0"/>
              </a:spcAft>
              <a:buSzPts val="1400"/>
              <a:buChar char="-"/>
            </a:pPr>
            <a:r>
              <a:rPr lang="en"/>
              <a:t>Model flexibility (e.g. number of parameters)</a:t>
            </a:r>
            <a:endParaRPr/>
          </a:p>
          <a:p>
            <a:pPr indent="-342900" lvl="0" marL="457200" rtl="0" algn="l">
              <a:spcBef>
                <a:spcPts val="0"/>
              </a:spcBef>
              <a:spcAft>
                <a:spcPts val="0"/>
              </a:spcAft>
              <a:buSzPts val="1800"/>
              <a:buChar char="-"/>
            </a:pPr>
            <a:r>
              <a:rPr lang="en"/>
              <a:t>Example for linear regression architecture: parameters come from weights connecting features to dependent variable</a:t>
            </a:r>
            <a:endParaRPr/>
          </a:p>
          <a:p>
            <a:pPr indent="-317500" lvl="1" marL="914400" rtl="0" algn="l">
              <a:spcBef>
                <a:spcPts val="0"/>
              </a:spcBef>
              <a:spcAft>
                <a:spcPts val="0"/>
              </a:spcAft>
              <a:buSzPts val="1400"/>
              <a:buChar char="-"/>
            </a:pPr>
            <a:r>
              <a:rPr lang="en"/>
              <a:t>Complexity of linear regression models increases as the number of parameters increases</a:t>
            </a:r>
            <a:endParaRPr/>
          </a:p>
          <a:p>
            <a:pPr indent="-317500" lvl="1" marL="914400" rtl="0" algn="l">
              <a:spcBef>
                <a:spcPts val="0"/>
              </a:spcBef>
              <a:spcAft>
                <a:spcPts val="0"/>
              </a:spcAft>
              <a:buSzPts val="1400"/>
              <a:buChar char="-"/>
            </a:pPr>
            <a:r>
              <a:rPr lang="en"/>
              <a:t>The number of parameters increases with the number of features you use (dimensionality)</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7">
                                            <p:txEl>
                                              <p:pRg end="0" st="0"/>
                                            </p:txEl>
                                          </p:spTgt>
                                        </p:tgtEl>
                                        <p:attrNameLst>
                                          <p:attrName>style.visibility</p:attrName>
                                        </p:attrNameLst>
                                      </p:cBhvr>
                                      <p:to>
                                        <p:strVal val="visible"/>
                                      </p:to>
                                    </p:set>
                                    <p:animEffect filter="fade" transition="in">
                                      <p:cBhvr>
                                        <p:cTn dur="1000"/>
                                        <p:tgtEl>
                                          <p:spTgt spid="38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7">
                                            <p:txEl>
                                              <p:pRg end="1" st="1"/>
                                            </p:txEl>
                                          </p:spTgt>
                                        </p:tgtEl>
                                        <p:attrNameLst>
                                          <p:attrName>style.visibility</p:attrName>
                                        </p:attrNameLst>
                                      </p:cBhvr>
                                      <p:to>
                                        <p:strVal val="visible"/>
                                      </p:to>
                                    </p:set>
                                    <p:animEffect filter="fade" transition="in">
                                      <p:cBhvr>
                                        <p:cTn dur="1000"/>
                                        <p:tgtEl>
                                          <p:spTgt spid="38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7">
                                            <p:txEl>
                                              <p:pRg end="2" st="2"/>
                                            </p:txEl>
                                          </p:spTgt>
                                        </p:tgtEl>
                                        <p:attrNameLst>
                                          <p:attrName>style.visibility</p:attrName>
                                        </p:attrNameLst>
                                      </p:cBhvr>
                                      <p:to>
                                        <p:strVal val="visible"/>
                                      </p:to>
                                    </p:set>
                                    <p:animEffect filter="fade" transition="in">
                                      <p:cBhvr>
                                        <p:cTn dur="1000"/>
                                        <p:tgtEl>
                                          <p:spTgt spid="387">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7">
                                            <p:txEl>
                                              <p:pRg end="3" st="3"/>
                                            </p:txEl>
                                          </p:spTgt>
                                        </p:tgtEl>
                                        <p:attrNameLst>
                                          <p:attrName>style.visibility</p:attrName>
                                        </p:attrNameLst>
                                      </p:cBhvr>
                                      <p:to>
                                        <p:strVal val="visible"/>
                                      </p:to>
                                    </p:set>
                                    <p:animEffect filter="fade" transition="in">
                                      <p:cBhvr>
                                        <p:cTn dur="1000"/>
                                        <p:tgtEl>
                                          <p:spTgt spid="387">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7">
                                            <p:txEl>
                                              <p:pRg end="4" st="4"/>
                                            </p:txEl>
                                          </p:spTgt>
                                        </p:tgtEl>
                                        <p:attrNameLst>
                                          <p:attrName>style.visibility</p:attrName>
                                        </p:attrNameLst>
                                      </p:cBhvr>
                                      <p:to>
                                        <p:strVal val="visible"/>
                                      </p:to>
                                    </p:set>
                                    <p:animEffect filter="fade" transition="in">
                                      <p:cBhvr>
                                        <p:cTn dur="1000"/>
                                        <p:tgtEl>
                                          <p:spTgt spid="387">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7">
                                            <p:txEl>
                                              <p:pRg end="5" st="5"/>
                                            </p:txEl>
                                          </p:spTgt>
                                        </p:tgtEl>
                                        <p:attrNameLst>
                                          <p:attrName>style.visibility</p:attrName>
                                        </p:attrNameLst>
                                      </p:cBhvr>
                                      <p:to>
                                        <p:strVal val="visible"/>
                                      </p:to>
                                    </p:set>
                                    <p:animEffect filter="fade" transition="in">
                                      <p:cBhvr>
                                        <p:cTn dur="1000"/>
                                        <p:tgtEl>
                                          <p:spTgt spid="387">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7">
                                            <p:txEl>
                                              <p:pRg end="6" st="6"/>
                                            </p:txEl>
                                          </p:spTgt>
                                        </p:tgtEl>
                                        <p:attrNameLst>
                                          <p:attrName>style.visibility</p:attrName>
                                        </p:attrNameLst>
                                      </p:cBhvr>
                                      <p:to>
                                        <p:strVal val="visible"/>
                                      </p:to>
                                    </p:set>
                                    <p:animEffect filter="fade" transition="in">
                                      <p:cBhvr>
                                        <p:cTn dur="1000"/>
                                        <p:tgtEl>
                                          <p:spTgt spid="387">
                                            <p:txEl>
                                              <p:pRg end="6" st="6"/>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p5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Combating overfitting</a:t>
            </a:r>
            <a:endParaRPr/>
          </a:p>
        </p:txBody>
      </p:sp>
      <p:sp>
        <p:nvSpPr>
          <p:cNvPr id="393" name="Google Shape;393;p5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More data</a:t>
            </a:r>
            <a:endParaRPr/>
          </a:p>
          <a:p>
            <a:pPr indent="-342900" lvl="0" marL="457200" rtl="0" algn="l">
              <a:spcBef>
                <a:spcPts val="0"/>
              </a:spcBef>
              <a:spcAft>
                <a:spcPts val="0"/>
              </a:spcAft>
              <a:buSzPts val="1800"/>
              <a:buChar char="-"/>
            </a:pPr>
            <a:r>
              <a:rPr lang="en"/>
              <a:t>Data augmentation</a:t>
            </a:r>
            <a:endParaRPr/>
          </a:p>
          <a:p>
            <a:pPr indent="-342900" lvl="0" marL="457200" rtl="0" algn="l">
              <a:spcBef>
                <a:spcPts val="0"/>
              </a:spcBef>
              <a:spcAft>
                <a:spcPts val="0"/>
              </a:spcAft>
              <a:buSzPts val="1800"/>
              <a:buChar char="-"/>
            </a:pPr>
            <a:r>
              <a:rPr lang="en"/>
              <a:t>Generalizable architecture</a:t>
            </a:r>
            <a:endParaRPr/>
          </a:p>
          <a:p>
            <a:pPr indent="-342900" lvl="0" marL="457200" rtl="0" algn="l">
              <a:spcBef>
                <a:spcPts val="0"/>
              </a:spcBef>
              <a:spcAft>
                <a:spcPts val="0"/>
              </a:spcAft>
              <a:buSzPts val="1800"/>
              <a:buChar char="-"/>
            </a:pPr>
            <a:r>
              <a:rPr lang="en"/>
              <a:t>Regularization</a:t>
            </a:r>
            <a:endParaRPr/>
          </a:p>
          <a:p>
            <a:pPr indent="-342900" lvl="0" marL="457200" rtl="0" algn="l">
              <a:spcBef>
                <a:spcPts val="0"/>
              </a:spcBef>
              <a:spcAft>
                <a:spcPts val="0"/>
              </a:spcAft>
              <a:buSzPts val="1800"/>
              <a:buChar char="-"/>
            </a:pPr>
            <a:r>
              <a:rPr lang="en"/>
              <a:t>Reduce architecture complexity</a:t>
            </a:r>
            <a:endParaRPr/>
          </a:p>
          <a:p>
            <a:pPr indent="0" lvl="0" marL="457200" rtl="0" algn="l">
              <a:spcBef>
                <a:spcPts val="1600"/>
              </a:spcBef>
              <a:spcAft>
                <a:spcPts val="1600"/>
              </a:spcAft>
              <a:buNone/>
            </a:pPr>
            <a:r>
              <a:t/>
            </a:r>
            <a:endParaRPr>
              <a:solidFill>
                <a:schemeClr val="dk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3">
                                            <p:txEl>
                                              <p:pRg end="0" st="0"/>
                                            </p:txEl>
                                          </p:spTgt>
                                        </p:tgtEl>
                                        <p:attrNameLst>
                                          <p:attrName>style.visibility</p:attrName>
                                        </p:attrNameLst>
                                      </p:cBhvr>
                                      <p:to>
                                        <p:strVal val="visible"/>
                                      </p:to>
                                    </p:set>
                                    <p:animEffect filter="fade" transition="in">
                                      <p:cBhvr>
                                        <p:cTn dur="1000"/>
                                        <p:tgtEl>
                                          <p:spTgt spid="39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3">
                                            <p:txEl>
                                              <p:pRg end="1" st="1"/>
                                            </p:txEl>
                                          </p:spTgt>
                                        </p:tgtEl>
                                        <p:attrNameLst>
                                          <p:attrName>style.visibility</p:attrName>
                                        </p:attrNameLst>
                                      </p:cBhvr>
                                      <p:to>
                                        <p:strVal val="visible"/>
                                      </p:to>
                                    </p:set>
                                    <p:animEffect filter="fade" transition="in">
                                      <p:cBhvr>
                                        <p:cTn dur="1000"/>
                                        <p:tgtEl>
                                          <p:spTgt spid="39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3">
                                            <p:txEl>
                                              <p:pRg end="2" st="2"/>
                                            </p:txEl>
                                          </p:spTgt>
                                        </p:tgtEl>
                                        <p:attrNameLst>
                                          <p:attrName>style.visibility</p:attrName>
                                        </p:attrNameLst>
                                      </p:cBhvr>
                                      <p:to>
                                        <p:strVal val="visible"/>
                                      </p:to>
                                    </p:set>
                                    <p:animEffect filter="fade" transition="in">
                                      <p:cBhvr>
                                        <p:cTn dur="1000"/>
                                        <p:tgtEl>
                                          <p:spTgt spid="393">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3">
                                            <p:txEl>
                                              <p:pRg end="3" st="3"/>
                                            </p:txEl>
                                          </p:spTgt>
                                        </p:tgtEl>
                                        <p:attrNameLst>
                                          <p:attrName>style.visibility</p:attrName>
                                        </p:attrNameLst>
                                      </p:cBhvr>
                                      <p:to>
                                        <p:strVal val="visible"/>
                                      </p:to>
                                    </p:set>
                                    <p:animEffect filter="fade" transition="in">
                                      <p:cBhvr>
                                        <p:cTn dur="1000"/>
                                        <p:tgtEl>
                                          <p:spTgt spid="393">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3">
                                            <p:txEl>
                                              <p:pRg end="4" st="4"/>
                                            </p:txEl>
                                          </p:spTgt>
                                        </p:tgtEl>
                                        <p:attrNameLst>
                                          <p:attrName>style.visibility</p:attrName>
                                        </p:attrNameLst>
                                      </p:cBhvr>
                                      <p:to>
                                        <p:strVal val="visible"/>
                                      </p:to>
                                    </p:set>
                                    <p:animEffect filter="fade" transition="in">
                                      <p:cBhvr>
                                        <p:cTn dur="1000"/>
                                        <p:tgtEl>
                                          <p:spTgt spid="393">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3">
                                            <p:txEl>
                                              <p:pRg end="5" st="5"/>
                                            </p:txEl>
                                          </p:spTgt>
                                        </p:tgtEl>
                                        <p:attrNameLst>
                                          <p:attrName>style.visibility</p:attrName>
                                        </p:attrNameLst>
                                      </p:cBhvr>
                                      <p:to>
                                        <p:strVal val="visible"/>
                                      </p:to>
                                    </p:set>
                                    <p:animEffect filter="fade" transition="in">
                                      <p:cBhvr>
                                        <p:cTn dur="1000"/>
                                        <p:tgtEl>
                                          <p:spTgt spid="393">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pic>
        <p:nvPicPr>
          <p:cNvPr id="72" name="Google Shape;72;p16"/>
          <p:cNvPicPr preferRelativeResize="0"/>
          <p:nvPr/>
        </p:nvPicPr>
        <p:blipFill>
          <a:blip r:embed="rId3">
            <a:alphaModFix/>
          </a:blip>
          <a:stretch>
            <a:fillRect/>
          </a:stretch>
        </p:blipFill>
        <p:spPr>
          <a:xfrm>
            <a:off x="1509713" y="557213"/>
            <a:ext cx="6124575" cy="402907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5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Regularization</a:t>
            </a:r>
            <a:endParaRPr/>
          </a:p>
        </p:txBody>
      </p:sp>
      <p:sp>
        <p:nvSpPr>
          <p:cNvPr id="399" name="Google Shape;399;p52"/>
          <p:cNvSpPr txBox="1"/>
          <p:nvPr>
            <p:ph idx="1" type="body"/>
          </p:nvPr>
        </p:nvSpPr>
        <p:spPr>
          <a:xfrm>
            <a:off x="311700" y="1152475"/>
            <a:ext cx="8520600" cy="12915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Constrain the parameter space by adding an additional loss term on the model parameters</a:t>
            </a:r>
            <a:endParaRPr/>
          </a:p>
          <a:p>
            <a:pPr indent="-342900" lvl="0" marL="457200" rtl="0" algn="l">
              <a:spcBef>
                <a:spcPts val="0"/>
              </a:spcBef>
              <a:spcAft>
                <a:spcPts val="0"/>
              </a:spcAft>
              <a:buSzPts val="1800"/>
              <a:buChar char="-"/>
            </a:pPr>
            <a:r>
              <a:rPr lang="en"/>
              <a:t>With this </a:t>
            </a:r>
            <a:r>
              <a:rPr i="1" lang="en"/>
              <a:t>weight penalty</a:t>
            </a:r>
            <a:r>
              <a:rPr lang="en"/>
              <a:t>, parameters can no longer vary freely</a:t>
            </a:r>
            <a:endParaRPr/>
          </a:p>
        </p:txBody>
      </p:sp>
      <p:pic>
        <p:nvPicPr>
          <p:cNvPr descr="\begin{align*}&#10;    &amp;\mathcal{L}(\mathbf{X}, \mathbf{y}, \mathbf{w}) = &#10;        \underbrace{V(\mathbf{X}, \mathbf{y}, \mathbf{w})}_\text{prediction error} &#10;        \quad + \quad&#10;        \lambda&#10;        \underbrace{R(\mathbf{w})}_\text{weight penalty} \\ \\&#10;    &amp;\text{Where } \lambda \geq 0&#10;\end{align*}" id="400" name="Google Shape;400;p52"/>
          <p:cNvPicPr preferRelativeResize="0"/>
          <p:nvPr/>
        </p:nvPicPr>
        <p:blipFill>
          <a:blip r:embed="rId3">
            <a:alphaModFix/>
          </a:blip>
          <a:stretch>
            <a:fillRect/>
          </a:stretch>
        </p:blipFill>
        <p:spPr>
          <a:xfrm>
            <a:off x="1840513" y="3090900"/>
            <a:ext cx="5462973" cy="13671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sp>
        <p:nvSpPr>
          <p:cNvPr id="405" name="Google Shape;405;p5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Ridge regression</a:t>
            </a:r>
            <a:endParaRPr/>
          </a:p>
        </p:txBody>
      </p:sp>
      <p:sp>
        <p:nvSpPr>
          <p:cNvPr id="406" name="Google Shape;406;p53"/>
          <p:cNvSpPr txBox="1"/>
          <p:nvPr>
            <p:ph idx="1" type="body"/>
          </p:nvPr>
        </p:nvSpPr>
        <p:spPr>
          <a:xfrm>
            <a:off x="311700" y="1152475"/>
            <a:ext cx="8520600" cy="2371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Uses an </a:t>
            </a:r>
            <a:r>
              <a:rPr i="1" lang="en"/>
              <a:t>L2 penalty</a:t>
            </a:r>
            <a:r>
              <a:rPr lang="en"/>
              <a:t> (p</a:t>
            </a:r>
            <a:r>
              <a:rPr lang="en"/>
              <a:t>enalizes weights based on their </a:t>
            </a:r>
            <a:r>
              <a:rPr i="1" lang="en"/>
              <a:t>squared sum</a:t>
            </a:r>
            <a:r>
              <a:rPr lang="en"/>
              <a:t>)</a:t>
            </a:r>
            <a:endParaRPr/>
          </a:p>
          <a:p>
            <a:pPr indent="-342900" lvl="0" marL="457200" rtl="0" algn="l">
              <a:spcBef>
                <a:spcPts val="0"/>
              </a:spcBef>
              <a:spcAft>
                <a:spcPts val="0"/>
              </a:spcAft>
              <a:buSzPts val="1800"/>
              <a:buChar char="-"/>
            </a:pPr>
            <a:r>
              <a:rPr lang="en"/>
              <a:t>In practice:</a:t>
            </a:r>
            <a:endParaRPr/>
          </a:p>
          <a:p>
            <a:pPr indent="-317500" lvl="1" marL="914400" rtl="0" algn="l">
              <a:spcBef>
                <a:spcPts val="0"/>
              </a:spcBef>
              <a:spcAft>
                <a:spcPts val="0"/>
              </a:spcAft>
              <a:buSzPts val="1400"/>
              <a:buChar char="-"/>
            </a:pPr>
            <a:r>
              <a:rPr lang="en"/>
              <a:t>Prevents overfitting when there is a lot of </a:t>
            </a:r>
            <a:r>
              <a:rPr lang="en"/>
              <a:t>collinearity</a:t>
            </a:r>
            <a:r>
              <a:rPr lang="en"/>
              <a:t> (correlation) between the features</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Model has reduced variance (more consistent model for small variations in the data)</a:t>
            </a:r>
            <a:endParaRPr/>
          </a:p>
          <a:p>
            <a:pPr indent="-317500" lvl="1" marL="914400" rtl="0" algn="l">
              <a:spcBef>
                <a:spcPts val="0"/>
              </a:spcBef>
              <a:spcAft>
                <a:spcPts val="0"/>
              </a:spcAft>
              <a:buSzPts val="1400"/>
              <a:buChar char="-"/>
            </a:pPr>
            <a:r>
              <a:rPr lang="en"/>
              <a:t>Irrelevant features get small weights, instead of being used by the model to fit noise</a:t>
            </a:r>
            <a:endParaRPr/>
          </a:p>
        </p:txBody>
      </p:sp>
      <p:pic>
        <p:nvPicPr>
          <p:cNvPr descr="\begin{align*}&#10;    \mathcal{L}(\mathbf{X}, \mathbf{y}, \mathbf{w}) &amp;= V(\mathbf{X}, \mathbf{y}, \mathbf{w})&#10;        \quad + \quad&#10;        \lambda \quad&#10;        \mathbf{w}^T \mathbf{w} \\&#10;        &amp;= V(\mathbf{X}, \mathbf{y}, \mathbf{w})&#10;        \quad + \quad&#10;        \lambda \quad&#10;        \sum_{i=0}^{n} w_i^2&#10;\end{align*}" id="407" name="Google Shape;407;p53"/>
          <p:cNvPicPr preferRelativeResize="0"/>
          <p:nvPr/>
        </p:nvPicPr>
        <p:blipFill>
          <a:blip r:embed="rId3">
            <a:alphaModFix/>
          </a:blip>
          <a:stretch>
            <a:fillRect/>
          </a:stretch>
        </p:blipFill>
        <p:spPr>
          <a:xfrm>
            <a:off x="2231700" y="3658425"/>
            <a:ext cx="4680600" cy="117842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sp>
        <p:nvSpPr>
          <p:cNvPr id="412" name="Google Shape;412;p5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Lasso</a:t>
            </a:r>
            <a:r>
              <a:rPr lang="en"/>
              <a:t> regression</a:t>
            </a:r>
            <a:endParaRPr/>
          </a:p>
        </p:txBody>
      </p:sp>
      <p:sp>
        <p:nvSpPr>
          <p:cNvPr id="413" name="Google Shape;413;p54"/>
          <p:cNvSpPr txBox="1"/>
          <p:nvPr>
            <p:ph idx="1" type="body"/>
          </p:nvPr>
        </p:nvSpPr>
        <p:spPr>
          <a:xfrm>
            <a:off x="311700" y="1152475"/>
            <a:ext cx="8520600" cy="2371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Uses an </a:t>
            </a:r>
            <a:r>
              <a:rPr i="1" lang="en"/>
              <a:t>L1 penalty</a:t>
            </a:r>
            <a:r>
              <a:rPr lang="en"/>
              <a:t> (penalizes weights based on their </a:t>
            </a:r>
            <a:r>
              <a:rPr i="1" lang="en"/>
              <a:t>absolute value sum</a:t>
            </a:r>
            <a:r>
              <a:rPr lang="en"/>
              <a:t>)</a:t>
            </a:r>
            <a:endParaRPr/>
          </a:p>
          <a:p>
            <a:pPr indent="-342900" lvl="0" marL="457200" rtl="0" algn="l">
              <a:spcBef>
                <a:spcPts val="0"/>
              </a:spcBef>
              <a:spcAft>
                <a:spcPts val="0"/>
              </a:spcAft>
              <a:buSzPts val="1800"/>
              <a:buChar char="-"/>
            </a:pPr>
            <a:r>
              <a:rPr lang="en"/>
              <a:t>In practice:</a:t>
            </a:r>
            <a:endParaRPr/>
          </a:p>
          <a:p>
            <a:pPr indent="-317500" lvl="1" marL="914400" rtl="0" algn="l">
              <a:spcBef>
                <a:spcPts val="0"/>
              </a:spcBef>
              <a:spcAft>
                <a:spcPts val="0"/>
              </a:spcAft>
              <a:buSzPts val="1400"/>
              <a:buChar char="-"/>
            </a:pPr>
            <a:r>
              <a:rPr lang="en"/>
              <a:t>Prevents overfitting when there is a lot of collinearity (correlation) between the features</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Model has reduced variance (more consistent model for small variations in the data)</a:t>
            </a:r>
            <a:endParaRPr/>
          </a:p>
          <a:p>
            <a:pPr indent="-317500" lvl="1" marL="914400" rtl="0" algn="l">
              <a:spcBef>
                <a:spcPts val="0"/>
              </a:spcBef>
              <a:spcAft>
                <a:spcPts val="0"/>
              </a:spcAft>
              <a:buSzPts val="1400"/>
              <a:buChar char="-"/>
            </a:pPr>
            <a:r>
              <a:rPr lang="en"/>
              <a:t>Irrelevant features get weights of 0, instead of being used by the model to fit noise</a:t>
            </a:r>
            <a:endParaRPr/>
          </a:p>
          <a:p>
            <a:pPr indent="-317500" lvl="1" marL="914400" rtl="0" algn="l">
              <a:spcBef>
                <a:spcPts val="0"/>
              </a:spcBef>
              <a:spcAft>
                <a:spcPts val="0"/>
              </a:spcAft>
              <a:buSzPts val="1400"/>
              <a:buChar char="-"/>
            </a:pPr>
            <a:r>
              <a:rPr lang="en"/>
              <a:t>Can be used for feature selection (pick the features with &gt; 0 weight)</a:t>
            </a:r>
            <a:endParaRPr/>
          </a:p>
        </p:txBody>
      </p:sp>
      <p:pic>
        <p:nvPicPr>
          <p:cNvPr descr="\begin{align*}&#10;    \mathcal{L}(\mathbf{X}, \mathbf{y}, \mathbf{w}) &amp;= V(\mathbf{X}, \mathbf{y}, \mathbf{w})&#10;        \quad + \quad&#10;        \lambda \quad&#10;        |\mathbf{w}| \\&#10;        &amp;= V(\mathbf{X}, \mathbf{y}, \mathbf{w})&#10;        \quad + \quad&#10;        \lambda \quad&#10;        \sum_{i=0}^{n} |w_i|&#10;\end{align*}" id="414" name="Google Shape;414;p54"/>
          <p:cNvPicPr preferRelativeResize="0"/>
          <p:nvPr/>
        </p:nvPicPr>
        <p:blipFill>
          <a:blip r:embed="rId3">
            <a:alphaModFix/>
          </a:blip>
          <a:stretch>
            <a:fillRect/>
          </a:stretch>
        </p:blipFill>
        <p:spPr>
          <a:xfrm>
            <a:off x="2146900" y="3709275"/>
            <a:ext cx="4850201" cy="113697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sp>
        <p:nvSpPr>
          <p:cNvPr id="419" name="Google Shape;419;p5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Ridge vs. Lasso</a:t>
            </a:r>
            <a:endParaRPr/>
          </a:p>
        </p:txBody>
      </p:sp>
      <p:pic>
        <p:nvPicPr>
          <p:cNvPr id="420" name="Google Shape;420;p55"/>
          <p:cNvPicPr preferRelativeResize="0"/>
          <p:nvPr/>
        </p:nvPicPr>
        <p:blipFill>
          <a:blip r:embed="rId3">
            <a:alphaModFix/>
          </a:blip>
          <a:stretch>
            <a:fillRect/>
          </a:stretch>
        </p:blipFill>
        <p:spPr>
          <a:xfrm>
            <a:off x="419400" y="1649125"/>
            <a:ext cx="3804474" cy="2536324"/>
          </a:xfrm>
          <a:prstGeom prst="rect">
            <a:avLst/>
          </a:prstGeom>
          <a:noFill/>
          <a:ln>
            <a:noFill/>
          </a:ln>
        </p:spPr>
      </p:pic>
      <p:pic>
        <p:nvPicPr>
          <p:cNvPr id="421" name="Google Shape;421;p55"/>
          <p:cNvPicPr preferRelativeResize="0"/>
          <p:nvPr/>
        </p:nvPicPr>
        <p:blipFill>
          <a:blip r:embed="rId4">
            <a:alphaModFix/>
          </a:blip>
          <a:stretch>
            <a:fillRect/>
          </a:stretch>
        </p:blipFill>
        <p:spPr>
          <a:xfrm>
            <a:off x="4776775" y="1649138"/>
            <a:ext cx="3804474" cy="2536308"/>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p5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Elastic net regression</a:t>
            </a:r>
            <a:endParaRPr/>
          </a:p>
        </p:txBody>
      </p:sp>
      <p:sp>
        <p:nvSpPr>
          <p:cNvPr id="427" name="Google Shape;427;p56"/>
          <p:cNvSpPr txBox="1"/>
          <p:nvPr>
            <p:ph idx="1" type="body"/>
          </p:nvPr>
        </p:nvSpPr>
        <p:spPr>
          <a:xfrm>
            <a:off x="311700" y="1152475"/>
            <a:ext cx="8520600" cy="15321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Generally, we care about getting the best performance on the test set. We don’t care if we do it using L1 or L2 regularization</a:t>
            </a:r>
            <a:endParaRPr/>
          </a:p>
          <a:p>
            <a:pPr indent="-342900" lvl="0" marL="457200" rtl="0" algn="l">
              <a:spcBef>
                <a:spcPts val="0"/>
              </a:spcBef>
              <a:spcAft>
                <a:spcPts val="0"/>
              </a:spcAft>
              <a:buSzPts val="1800"/>
              <a:buChar char="-"/>
            </a:pPr>
            <a:r>
              <a:rPr lang="en"/>
              <a:t>Elastic net uses both, each with their own λ</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p5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Picking λ</a:t>
            </a:r>
            <a:endParaRPr/>
          </a:p>
        </p:txBody>
      </p:sp>
      <p:sp>
        <p:nvSpPr>
          <p:cNvPr id="433" name="Google Shape;433;p5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If λ is too small, we can overfit (model too complex)</a:t>
            </a:r>
            <a:endParaRPr/>
          </a:p>
          <a:p>
            <a:pPr indent="-342900" lvl="0" marL="457200" rtl="0" algn="l">
              <a:spcBef>
                <a:spcPts val="0"/>
              </a:spcBef>
              <a:spcAft>
                <a:spcPts val="0"/>
              </a:spcAft>
              <a:buSzPts val="1800"/>
              <a:buChar char="-"/>
            </a:pPr>
            <a:r>
              <a:rPr lang="en"/>
              <a:t>If λ is too large, we can underfit (model ignores prediction error)</a:t>
            </a:r>
            <a:endParaRPr/>
          </a:p>
          <a:p>
            <a:pPr indent="-342900" lvl="0" marL="457200" rtl="0" algn="l">
              <a:spcBef>
                <a:spcPts val="0"/>
              </a:spcBef>
              <a:spcAft>
                <a:spcPts val="0"/>
              </a:spcAft>
              <a:buSzPts val="1800"/>
              <a:buChar char="-"/>
            </a:pPr>
            <a:r>
              <a:rPr lang="en"/>
              <a:t>Like all other hyperparameters, the simplest way to pick it is to try a lot of values and see which works best when predicting unseen data (test set)</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pic>
        <p:nvPicPr>
          <p:cNvPr id="77" name="Google Shape;77;p17"/>
          <p:cNvPicPr preferRelativeResize="0"/>
          <p:nvPr/>
        </p:nvPicPr>
        <p:blipFill>
          <a:blip r:embed="rId3">
            <a:alphaModFix/>
          </a:blip>
          <a:stretch>
            <a:fillRect/>
          </a:stretch>
        </p:blipFill>
        <p:spPr>
          <a:xfrm>
            <a:off x="259700" y="213700"/>
            <a:ext cx="8734425" cy="4352925"/>
          </a:xfrm>
          <a:prstGeom prst="rect">
            <a:avLst/>
          </a:prstGeom>
          <a:noFill/>
          <a:ln>
            <a:noFill/>
          </a:ln>
        </p:spPr>
      </p:pic>
      <p:sp>
        <p:nvSpPr>
          <p:cNvPr id="78" name="Google Shape;78;p17"/>
          <p:cNvSpPr txBox="1"/>
          <p:nvPr/>
        </p:nvSpPr>
        <p:spPr>
          <a:xfrm>
            <a:off x="1563450" y="4765925"/>
            <a:ext cx="61269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t>https://www.nytimes.com/2018/02/09/technology/facial-recognition-race-artificial-intelligence.html</a:t>
            </a:r>
            <a:endParaRPr sz="11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pic>
        <p:nvPicPr>
          <p:cNvPr id="83" name="Google Shape;83;p18"/>
          <p:cNvPicPr preferRelativeResize="0"/>
          <p:nvPr/>
        </p:nvPicPr>
        <p:blipFill>
          <a:blip r:embed="rId3">
            <a:alphaModFix/>
          </a:blip>
          <a:stretch>
            <a:fillRect/>
          </a:stretch>
        </p:blipFill>
        <p:spPr>
          <a:xfrm>
            <a:off x="1922950" y="765575"/>
            <a:ext cx="5029200" cy="38100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pic>
        <p:nvPicPr>
          <p:cNvPr id="88" name="Google Shape;88;p19"/>
          <p:cNvPicPr preferRelativeResize="0"/>
          <p:nvPr/>
        </p:nvPicPr>
        <p:blipFill>
          <a:blip r:embed="rId3">
            <a:alphaModFix/>
          </a:blip>
          <a:stretch>
            <a:fillRect/>
          </a:stretch>
        </p:blipFill>
        <p:spPr>
          <a:xfrm>
            <a:off x="1276350" y="688925"/>
            <a:ext cx="6591300" cy="34575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pic>
        <p:nvPicPr>
          <p:cNvPr id="93" name="Google Shape;93;p20"/>
          <p:cNvPicPr preferRelativeResize="0"/>
          <p:nvPr/>
        </p:nvPicPr>
        <p:blipFill>
          <a:blip r:embed="rId3">
            <a:alphaModFix/>
          </a:blip>
          <a:stretch>
            <a:fillRect/>
          </a:stretch>
        </p:blipFill>
        <p:spPr>
          <a:xfrm>
            <a:off x="1071563" y="474325"/>
            <a:ext cx="7000875" cy="44767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pic>
        <p:nvPicPr>
          <p:cNvPr id="98" name="Google Shape;98;p21"/>
          <p:cNvPicPr preferRelativeResize="0"/>
          <p:nvPr/>
        </p:nvPicPr>
        <p:blipFill>
          <a:blip r:embed="rId3">
            <a:alphaModFix/>
          </a:blip>
          <a:stretch>
            <a:fillRect/>
          </a:stretch>
        </p:blipFill>
        <p:spPr>
          <a:xfrm>
            <a:off x="957200" y="527950"/>
            <a:ext cx="7439025" cy="43338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